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Lst>
  <p:sldSz cx="18288000" cy="10287000"/>
  <p:notesSz cx="6858000" cy="9144000"/>
  <p:embeddedFontLst>
    <p:embeddedFont>
      <p:font typeface="Arial" panose="020B0604020202020204" pitchFamily="34" charset="0"/>
      <p:regular r:id="rId63"/>
    </p:embeddedFont>
    <p:embeddedFont>
      <p:font typeface="Arimo" panose="020B0604020202020204" charset="0"/>
      <p:regular r:id="rId64"/>
    </p:embeddedFont>
    <p:embeddedFont>
      <p:font typeface="Calibri" panose="020F0502020204030204" pitchFamily="34" charset="0"/>
      <p:regular r:id="rId65"/>
      <p:bold r:id="rId66"/>
      <p:italic r:id="rId67"/>
      <p:boldItalic r:id="rId68"/>
    </p:embeddedFont>
    <p:embeddedFont>
      <p:font typeface="Graphik 1" panose="020B0604020202020204" charset="0"/>
      <p:regular r:id="rId69"/>
    </p:embeddedFont>
    <p:embeddedFont>
      <p:font typeface="Graphik 2" panose="020B0604020202020204" charset="0"/>
      <p:regular r:id="rId70"/>
    </p:embeddedFont>
    <p:embeddedFont>
      <p:font typeface="Graphik 3" panose="020B0604020202020204" charset="0"/>
      <p:regular r:id="rId71"/>
    </p:embeddedFont>
    <p:embeddedFont>
      <p:font typeface="Open Sans" panose="020B0606030504020204" pitchFamily="34" charset="0"/>
      <p:regular r:id="rId72"/>
      <p:bold r:id="rId73"/>
      <p:italic r:id="rId74"/>
      <p:boldItalic r:id="rId75"/>
    </p:embeddedFont>
    <p:embeddedFont>
      <p:font typeface="Open Sans Bold" panose="020B080603050402020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2.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0.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4.fntdata"/><Relationship Id="rId7" Type="http://schemas.openxmlformats.org/officeDocument/2006/relationships/slide" Target="slides/slide3.xml"/><Relationship Id="rId71"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vas, Kasey" userId="52cdc75d-95cb-4066-ba5b-542c5c77b346" providerId="ADAL" clId="{0504D358-946D-4F31-9B2C-FCC8CE747ABC}"/>
    <pc:docChg chg="modSld">
      <pc:chgData name="Rivas, Kasey" userId="52cdc75d-95cb-4066-ba5b-542c5c77b346" providerId="ADAL" clId="{0504D358-946D-4F31-9B2C-FCC8CE747ABC}" dt="2024-03-14T22:06:05.636" v="0" actId="164"/>
      <pc:docMkLst>
        <pc:docMk/>
      </pc:docMkLst>
      <pc:sldChg chg="addSp modSp">
        <pc:chgData name="Rivas, Kasey" userId="52cdc75d-95cb-4066-ba5b-542c5c77b346" providerId="ADAL" clId="{0504D358-946D-4F31-9B2C-FCC8CE747ABC}" dt="2024-03-14T22:06:05.636" v="0" actId="164"/>
        <pc:sldMkLst>
          <pc:docMk/>
          <pc:sldMk cId="0" sldId="261"/>
        </pc:sldMkLst>
        <pc:spChg chg="mod">
          <ac:chgData name="Rivas, Kasey" userId="52cdc75d-95cb-4066-ba5b-542c5c77b346" providerId="ADAL" clId="{0504D358-946D-4F31-9B2C-FCC8CE747ABC}" dt="2024-03-14T22:06:05.636" v="0" actId="164"/>
          <ac:spMkLst>
            <pc:docMk/>
            <pc:sldMk cId="0" sldId="261"/>
            <ac:spMk id="2" creationId="{00000000-0000-0000-0000-000000000000}"/>
          </ac:spMkLst>
        </pc:spChg>
        <pc:grpChg chg="mod">
          <ac:chgData name="Rivas, Kasey" userId="52cdc75d-95cb-4066-ba5b-542c5c77b346" providerId="ADAL" clId="{0504D358-946D-4F31-9B2C-FCC8CE747ABC}" dt="2024-03-14T22:06:05.636" v="0" actId="164"/>
          <ac:grpSpMkLst>
            <pc:docMk/>
            <pc:sldMk cId="0" sldId="261"/>
            <ac:grpSpMk id="5" creationId="{00000000-0000-0000-0000-000000000000}"/>
          </ac:grpSpMkLst>
        </pc:grpChg>
        <pc:grpChg chg="add mod">
          <ac:chgData name="Rivas, Kasey" userId="52cdc75d-95cb-4066-ba5b-542c5c77b346" providerId="ADAL" clId="{0504D358-946D-4F31-9B2C-FCC8CE747ABC}" dt="2024-03-14T22:06:05.636" v="0" actId="164"/>
          <ac:grpSpMkLst>
            <pc:docMk/>
            <pc:sldMk cId="0" sldId="261"/>
            <ac:grpSpMk id="9" creationId="{FE5FFB07-C387-4286-BA99-293129A32551}"/>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Systemic racism has had significant impacts on environmental health practices and maternal health outcomes in the United States. Racially segregated communities often experience the damaging health impacts of environmental injustices including higher exposure to heat, air pollution, climate related weather events, and toxic chemicals. </a:t>
            </a:r>
          </a:p>
          <a:p>
            <a:endParaRPr lang="en-US"/>
          </a:p>
          <a:p>
            <a:r>
              <a:rPr lang="en-US"/>
              <a:t>As vulnerable populations, women and infants experience disproportionate impacts of environmental threats. </a:t>
            </a:r>
          </a:p>
          <a:p>
            <a:endParaRPr lang="en-US"/>
          </a:p>
          <a:p>
            <a:r>
              <a:rPr lang="en-US"/>
              <a:t>Environmental justice recognizes that pervasive racism has contributed to the inequitable exposures to environmental threats leading to inequitable maternal and infant health outcomes. Applying a reproductive justice lens to the environmental justice work ensures the inclusion of the right to bear and raise children in healthy environments by advancing shared goals and promoting the empowerment of the most-burdened pregnant people and communities as part of the solutions.  </a:t>
            </a:r>
          </a:p>
          <a:p>
            <a:endParaRPr lang="en-US"/>
          </a:p>
          <a:p>
            <a:r>
              <a:rPr lang="en-US"/>
              <a:t>The framework is helpful in thinking about action, policy, and programming, for example, to address the greatest environmental injustices to perinatal health. This approach calls for empowerment of the most-burdened pregnant people and communities as part of the solutions.</a:t>
            </a:r>
          </a:p>
          <a:p>
            <a:endParaRPr lang="en-US"/>
          </a:p>
          <a:p>
            <a:r>
              <a:rPr lang="en-US"/>
              <a:t>Pregnant individuals are often excluded from conversations and decision-making when addressing environmental exposures and the climate crisis, but current research unequivocally shows that environmental injustices have a strong negative health effect on pregnant individuals and their babies. No matter how the data is parsed – by race, neighborhood, socioeconomic status, exposures, etc. – BIPOC women and infants bear the heaviest burden of these injustices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ideo" Target="https://youtu.be/2pWBH5a7JP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hyperlink" Target="https://www.ucsusa.org/sites/default/files/2020-12/UCS_extreme_heat_report_190712b_low-res_corrected12-20.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ejeph.com/download/covid-19-and-environmental-racism-challenges-and-recommendations-10999.pdf"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388584" cy="10287000"/>
          </a:xfrm>
          <a:custGeom>
            <a:avLst/>
            <a:gdLst/>
            <a:ahLst/>
            <a:cxnLst/>
            <a:rect l="l" t="t" r="r" b="b"/>
            <a:pathLst>
              <a:path w="18388584" h="10287000">
                <a:moveTo>
                  <a:pt x="0" y="0"/>
                </a:moveTo>
                <a:lnTo>
                  <a:pt x="18388584" y="0"/>
                </a:lnTo>
                <a:lnTo>
                  <a:pt x="18388584" y="10287000"/>
                </a:lnTo>
                <a:lnTo>
                  <a:pt x="0" y="10287000"/>
                </a:lnTo>
                <a:lnTo>
                  <a:pt x="0" y="0"/>
                </a:lnTo>
                <a:close/>
              </a:path>
            </a:pathLst>
          </a:custGeom>
          <a:blipFill>
            <a:blip r:embed="rId2">
              <a:alphaModFix amt="80000"/>
            </a:blip>
            <a:stretch>
              <a:fillRect/>
            </a:stretch>
          </a:blipFill>
        </p:spPr>
      </p:sp>
      <p:sp>
        <p:nvSpPr>
          <p:cNvPr id="3" name="Freeform 3"/>
          <p:cNvSpPr/>
          <p:nvPr/>
        </p:nvSpPr>
        <p:spPr>
          <a:xfrm>
            <a:off x="0" y="0"/>
            <a:ext cx="7241345" cy="2519988"/>
          </a:xfrm>
          <a:custGeom>
            <a:avLst/>
            <a:gdLst/>
            <a:ahLst/>
            <a:cxnLst/>
            <a:rect l="l" t="t" r="r" b="b"/>
            <a:pathLst>
              <a:path w="7241345" h="2519988">
                <a:moveTo>
                  <a:pt x="0" y="0"/>
                </a:moveTo>
                <a:lnTo>
                  <a:pt x="7241345" y="0"/>
                </a:lnTo>
                <a:lnTo>
                  <a:pt x="7241345" y="2519988"/>
                </a:lnTo>
                <a:lnTo>
                  <a:pt x="0" y="2519988"/>
                </a:lnTo>
                <a:lnTo>
                  <a:pt x="0" y="0"/>
                </a:lnTo>
                <a:close/>
              </a:path>
            </a:pathLst>
          </a:custGeom>
          <a:blipFill>
            <a:blip r:embed="rId3"/>
            <a:stretch>
              <a:fillRect/>
            </a:stretch>
          </a:blipFill>
        </p:spPr>
      </p:sp>
      <p:sp>
        <p:nvSpPr>
          <p:cNvPr id="4" name="TextBox 4"/>
          <p:cNvSpPr txBox="1"/>
          <p:nvPr/>
        </p:nvSpPr>
        <p:spPr>
          <a:xfrm>
            <a:off x="239136" y="3159695"/>
            <a:ext cx="9461503" cy="4314825"/>
          </a:xfrm>
          <a:prstGeom prst="rect">
            <a:avLst/>
          </a:prstGeom>
        </p:spPr>
        <p:txBody>
          <a:bodyPr lIns="0" tIns="0" rIns="0" bIns="0" rtlCol="0" anchor="t">
            <a:spAutoFit/>
          </a:bodyPr>
          <a:lstStyle/>
          <a:p>
            <a:pPr>
              <a:lnSpc>
                <a:spcPts val="12000"/>
              </a:lnSpc>
            </a:pPr>
            <a:r>
              <a:rPr lang="en-US" sz="10000">
                <a:solidFill>
                  <a:srgbClr val="6179FF"/>
                </a:solidFill>
                <a:latin typeface="Graphik 1"/>
              </a:rPr>
              <a:t>REPORT:</a:t>
            </a:r>
          </a:p>
          <a:p>
            <a:pPr>
              <a:lnSpc>
                <a:spcPts val="5161"/>
              </a:lnSpc>
            </a:pPr>
            <a:r>
              <a:rPr lang="en-US" sz="4301">
                <a:solidFill>
                  <a:srgbClr val="7029EC"/>
                </a:solidFill>
                <a:latin typeface="Graphik 2"/>
              </a:rPr>
              <a:t>Healthy Environment for a Healthy Start: Promoting Environmental Justice for Equitable Birth Outcomes</a:t>
            </a:r>
          </a:p>
        </p:txBody>
      </p:sp>
      <p:sp>
        <p:nvSpPr>
          <p:cNvPr id="5" name="TextBox 5"/>
          <p:cNvSpPr txBox="1"/>
          <p:nvPr/>
        </p:nvSpPr>
        <p:spPr>
          <a:xfrm>
            <a:off x="478018" y="9113167"/>
            <a:ext cx="8391812" cy="771525"/>
          </a:xfrm>
          <a:prstGeom prst="rect">
            <a:avLst/>
          </a:prstGeom>
        </p:spPr>
        <p:txBody>
          <a:bodyPr lIns="0" tIns="0" rIns="0" bIns="0" rtlCol="0" anchor="t">
            <a:spAutoFit/>
          </a:bodyPr>
          <a:lstStyle/>
          <a:p>
            <a:pPr>
              <a:lnSpc>
                <a:spcPts val="2880"/>
              </a:lnSpc>
              <a:spcBef>
                <a:spcPct val="0"/>
              </a:spcBef>
            </a:pPr>
            <a:r>
              <a:rPr lang="en-US" sz="2400">
                <a:solidFill>
                  <a:srgbClr val="000000"/>
                </a:solidFill>
                <a:latin typeface="Arial"/>
              </a:rPr>
              <a:t>Written by members of the Mom and Baby Action Network’s Environmental Justice Workgroup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AutoShape 2"/>
          <p:cNvSpPr/>
          <p:nvPr/>
        </p:nvSpPr>
        <p:spPr>
          <a:xfrm>
            <a:off x="0" y="0"/>
            <a:ext cx="12867028" cy="10287000"/>
          </a:xfrm>
          <a:prstGeom prst="rect">
            <a:avLst/>
          </a:prstGeom>
          <a:solidFill>
            <a:srgbClr val="FFFFFF"/>
          </a:solidFill>
          <a:ln cap="sq">
            <a:noFill/>
            <a:prstDash val="solid"/>
            <a:miter/>
          </a:ln>
        </p:spPr>
      </p:sp>
      <p:sp>
        <p:nvSpPr>
          <p:cNvPr id="3" name="Freeform 3"/>
          <p:cNvSpPr/>
          <p:nvPr/>
        </p:nvSpPr>
        <p:spPr>
          <a:xfrm>
            <a:off x="110208" y="9377464"/>
            <a:ext cx="8835179" cy="812906"/>
          </a:xfrm>
          <a:custGeom>
            <a:avLst/>
            <a:gdLst/>
            <a:ahLst/>
            <a:cxnLst/>
            <a:rect l="l" t="t" r="r" b="b"/>
            <a:pathLst>
              <a:path w="8835179" h="812906">
                <a:moveTo>
                  <a:pt x="0" y="0"/>
                </a:moveTo>
                <a:lnTo>
                  <a:pt x="8835180" y="0"/>
                </a:lnTo>
                <a:lnTo>
                  <a:pt x="8835180" y="812907"/>
                </a:lnTo>
                <a:lnTo>
                  <a:pt x="0" y="812907"/>
                </a:lnTo>
                <a:lnTo>
                  <a:pt x="0" y="0"/>
                </a:lnTo>
                <a:close/>
              </a:path>
            </a:pathLst>
          </a:custGeom>
          <a:blipFill>
            <a:blip r:embed="rId2"/>
            <a:stretch>
              <a:fillRect/>
            </a:stretch>
          </a:blipFill>
          <a:ln cap="sq">
            <a:noFill/>
            <a:prstDash val="solid"/>
            <a:miter/>
          </a:ln>
        </p:spPr>
      </p:sp>
      <p:sp>
        <p:nvSpPr>
          <p:cNvPr id="4" name="AutoShape 4"/>
          <p:cNvSpPr/>
          <p:nvPr/>
        </p:nvSpPr>
        <p:spPr>
          <a:xfrm flipV="1">
            <a:off x="-1350" y="9100706"/>
            <a:ext cx="9705642" cy="0"/>
          </a:xfrm>
          <a:prstGeom prst="line">
            <a:avLst/>
          </a:prstGeom>
          <a:ln w="38100" cap="flat">
            <a:solidFill>
              <a:srgbClr val="7029EC"/>
            </a:solidFill>
            <a:prstDash val="solid"/>
            <a:headEnd type="none" w="sm" len="sm"/>
            <a:tailEnd type="none" w="sm" len="sm"/>
          </a:ln>
        </p:spPr>
      </p:sp>
      <p:sp>
        <p:nvSpPr>
          <p:cNvPr id="5" name="TextBox 5"/>
          <p:cNvSpPr txBox="1"/>
          <p:nvPr/>
        </p:nvSpPr>
        <p:spPr>
          <a:xfrm>
            <a:off x="12867028" y="3429939"/>
            <a:ext cx="5420972" cy="3160423"/>
          </a:xfrm>
          <a:prstGeom prst="rect">
            <a:avLst/>
          </a:prstGeom>
        </p:spPr>
        <p:txBody>
          <a:bodyPr lIns="0" tIns="0" rIns="0" bIns="0" rtlCol="0" anchor="t">
            <a:spAutoFit/>
          </a:bodyPr>
          <a:lstStyle/>
          <a:p>
            <a:pPr marL="0" lvl="0" indent="0" algn="ctr">
              <a:lnSpc>
                <a:spcPts val="11892"/>
              </a:lnSpc>
              <a:spcBef>
                <a:spcPct val="0"/>
              </a:spcBef>
            </a:pPr>
            <a:r>
              <a:rPr lang="en-US" sz="9147">
                <a:solidFill>
                  <a:srgbClr val="FFFFFF"/>
                </a:solidFill>
                <a:latin typeface="Graphik 1"/>
              </a:rPr>
              <a:t>Report authors</a:t>
            </a:r>
          </a:p>
        </p:txBody>
      </p:sp>
      <p:sp>
        <p:nvSpPr>
          <p:cNvPr id="6" name="TextBox 6"/>
          <p:cNvSpPr txBox="1"/>
          <p:nvPr/>
        </p:nvSpPr>
        <p:spPr>
          <a:xfrm>
            <a:off x="507836" y="1805352"/>
            <a:ext cx="4121692"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Human Rights Watch</a:t>
            </a:r>
          </a:p>
        </p:txBody>
      </p:sp>
      <p:sp>
        <p:nvSpPr>
          <p:cNvPr id="7" name="TextBox 7"/>
          <p:cNvSpPr txBox="1"/>
          <p:nvPr/>
        </p:nvSpPr>
        <p:spPr>
          <a:xfrm>
            <a:off x="507836" y="1302178"/>
            <a:ext cx="4121692"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Skye Wheeler</a:t>
            </a:r>
          </a:p>
        </p:txBody>
      </p:sp>
      <p:sp>
        <p:nvSpPr>
          <p:cNvPr id="8" name="TextBox 8"/>
          <p:cNvSpPr txBox="1"/>
          <p:nvPr/>
        </p:nvSpPr>
        <p:spPr>
          <a:xfrm>
            <a:off x="507836" y="2808526"/>
            <a:ext cx="4121692"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March of Dimes</a:t>
            </a:r>
          </a:p>
        </p:txBody>
      </p:sp>
      <p:sp>
        <p:nvSpPr>
          <p:cNvPr id="9" name="TextBox 9"/>
          <p:cNvSpPr txBox="1"/>
          <p:nvPr/>
        </p:nvSpPr>
        <p:spPr>
          <a:xfrm>
            <a:off x="507836" y="2305352"/>
            <a:ext cx="4121692"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Kasey L. Rivas, MPH</a:t>
            </a:r>
          </a:p>
        </p:txBody>
      </p:sp>
      <p:sp>
        <p:nvSpPr>
          <p:cNvPr id="10" name="TextBox 10"/>
          <p:cNvSpPr txBox="1"/>
          <p:nvPr/>
        </p:nvSpPr>
        <p:spPr>
          <a:xfrm>
            <a:off x="507836" y="3811700"/>
            <a:ext cx="5200795"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University of California San Francisco</a:t>
            </a:r>
          </a:p>
        </p:txBody>
      </p:sp>
      <p:sp>
        <p:nvSpPr>
          <p:cNvPr id="11" name="TextBox 11"/>
          <p:cNvSpPr txBox="1"/>
          <p:nvPr/>
        </p:nvSpPr>
        <p:spPr>
          <a:xfrm>
            <a:off x="507836" y="3308525"/>
            <a:ext cx="5470570"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Marya G. Zlatnik, MD, MMS</a:t>
            </a:r>
          </a:p>
        </p:txBody>
      </p:sp>
      <p:sp>
        <p:nvSpPr>
          <p:cNvPr id="12" name="TextBox 12"/>
          <p:cNvSpPr txBox="1"/>
          <p:nvPr/>
        </p:nvSpPr>
        <p:spPr>
          <a:xfrm>
            <a:off x="507836" y="4814873"/>
            <a:ext cx="5200795"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Healthy Babies Bright Futures</a:t>
            </a:r>
          </a:p>
        </p:txBody>
      </p:sp>
      <p:sp>
        <p:nvSpPr>
          <p:cNvPr id="13" name="TextBox 13"/>
          <p:cNvSpPr txBox="1"/>
          <p:nvPr/>
        </p:nvSpPr>
        <p:spPr>
          <a:xfrm>
            <a:off x="507836" y="4311699"/>
            <a:ext cx="5470570"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Kyra Naumoff Shields, PhD</a:t>
            </a:r>
          </a:p>
        </p:txBody>
      </p:sp>
      <p:sp>
        <p:nvSpPr>
          <p:cNvPr id="14" name="TextBox 14"/>
          <p:cNvSpPr txBox="1"/>
          <p:nvPr/>
        </p:nvSpPr>
        <p:spPr>
          <a:xfrm>
            <a:off x="507836" y="5818047"/>
            <a:ext cx="5200795"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Harvard T.H. Chan School of Public Health</a:t>
            </a:r>
          </a:p>
        </p:txBody>
      </p:sp>
      <p:sp>
        <p:nvSpPr>
          <p:cNvPr id="15" name="TextBox 15"/>
          <p:cNvSpPr txBox="1"/>
          <p:nvPr/>
        </p:nvSpPr>
        <p:spPr>
          <a:xfrm>
            <a:off x="507836" y="5314872"/>
            <a:ext cx="5470570"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Marissa Chan, MS, PhDc</a:t>
            </a:r>
          </a:p>
        </p:txBody>
      </p:sp>
      <p:sp>
        <p:nvSpPr>
          <p:cNvPr id="16" name="TextBox 16"/>
          <p:cNvSpPr txBox="1"/>
          <p:nvPr/>
        </p:nvSpPr>
        <p:spPr>
          <a:xfrm>
            <a:off x="507836" y="6821220"/>
            <a:ext cx="5200795"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ChemFORWARD</a:t>
            </a:r>
          </a:p>
        </p:txBody>
      </p:sp>
      <p:sp>
        <p:nvSpPr>
          <p:cNvPr id="17" name="TextBox 17"/>
          <p:cNvSpPr txBox="1"/>
          <p:nvPr/>
        </p:nvSpPr>
        <p:spPr>
          <a:xfrm>
            <a:off x="507836" y="6318046"/>
            <a:ext cx="5470570"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Heather McKenney, MPH</a:t>
            </a:r>
          </a:p>
        </p:txBody>
      </p:sp>
      <p:sp>
        <p:nvSpPr>
          <p:cNvPr id="18" name="TextBox 18"/>
          <p:cNvSpPr txBox="1"/>
          <p:nvPr/>
        </p:nvSpPr>
        <p:spPr>
          <a:xfrm>
            <a:off x="507836" y="7746606"/>
            <a:ext cx="5200795"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March of Dimes</a:t>
            </a:r>
          </a:p>
        </p:txBody>
      </p:sp>
      <p:sp>
        <p:nvSpPr>
          <p:cNvPr id="19" name="TextBox 19"/>
          <p:cNvSpPr txBox="1"/>
          <p:nvPr/>
        </p:nvSpPr>
        <p:spPr>
          <a:xfrm>
            <a:off x="507836" y="7243432"/>
            <a:ext cx="5470570"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Robin Gruenfeld, MPH</a:t>
            </a:r>
          </a:p>
        </p:txBody>
      </p:sp>
      <p:sp>
        <p:nvSpPr>
          <p:cNvPr id="20" name="TextBox 20"/>
          <p:cNvSpPr txBox="1"/>
          <p:nvPr/>
        </p:nvSpPr>
        <p:spPr>
          <a:xfrm>
            <a:off x="6969006" y="1805352"/>
            <a:ext cx="5200795"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Tulane University</a:t>
            </a:r>
          </a:p>
        </p:txBody>
      </p:sp>
      <p:sp>
        <p:nvSpPr>
          <p:cNvPr id="21" name="TextBox 21"/>
          <p:cNvSpPr txBox="1"/>
          <p:nvPr/>
        </p:nvSpPr>
        <p:spPr>
          <a:xfrm>
            <a:off x="6969006" y="1302178"/>
            <a:ext cx="5470570"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Claire Romaine, MD/MPHc</a:t>
            </a:r>
          </a:p>
        </p:txBody>
      </p:sp>
      <p:sp>
        <p:nvSpPr>
          <p:cNvPr id="22" name="TextBox 22"/>
          <p:cNvSpPr txBox="1"/>
          <p:nvPr/>
        </p:nvSpPr>
        <p:spPr>
          <a:xfrm>
            <a:off x="6969006" y="2808526"/>
            <a:ext cx="5200795"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University of Delaware</a:t>
            </a:r>
          </a:p>
        </p:txBody>
      </p:sp>
      <p:sp>
        <p:nvSpPr>
          <p:cNvPr id="23" name="TextBox 23"/>
          <p:cNvSpPr txBox="1"/>
          <p:nvPr/>
        </p:nvSpPr>
        <p:spPr>
          <a:xfrm>
            <a:off x="6969006" y="2305352"/>
            <a:ext cx="5470570"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Sarah E. DeYoung, PhD</a:t>
            </a:r>
          </a:p>
        </p:txBody>
      </p:sp>
      <p:sp>
        <p:nvSpPr>
          <p:cNvPr id="24" name="TextBox 24"/>
          <p:cNvSpPr txBox="1"/>
          <p:nvPr/>
        </p:nvSpPr>
        <p:spPr>
          <a:xfrm>
            <a:off x="6969006" y="3811700"/>
            <a:ext cx="5200795"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University of Minnesota</a:t>
            </a:r>
          </a:p>
        </p:txBody>
      </p:sp>
      <p:sp>
        <p:nvSpPr>
          <p:cNvPr id="25" name="TextBox 25"/>
          <p:cNvSpPr txBox="1"/>
          <p:nvPr/>
        </p:nvSpPr>
        <p:spPr>
          <a:xfrm>
            <a:off x="6969006" y="3308525"/>
            <a:ext cx="5470570"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Kasey Bellegarde, MPH, RN</a:t>
            </a:r>
          </a:p>
        </p:txBody>
      </p:sp>
      <p:sp>
        <p:nvSpPr>
          <p:cNvPr id="26" name="TextBox 26"/>
          <p:cNvSpPr txBox="1"/>
          <p:nvPr/>
        </p:nvSpPr>
        <p:spPr>
          <a:xfrm>
            <a:off x="6969006" y="4814873"/>
            <a:ext cx="5200795"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Air Alliance Houston</a:t>
            </a:r>
          </a:p>
        </p:txBody>
      </p:sp>
      <p:sp>
        <p:nvSpPr>
          <p:cNvPr id="27" name="TextBox 27"/>
          <p:cNvSpPr txBox="1"/>
          <p:nvPr/>
        </p:nvSpPr>
        <p:spPr>
          <a:xfrm>
            <a:off x="6969006" y="4311699"/>
            <a:ext cx="5898022"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Inyang Uwak, DrPH, MPH, MD</a:t>
            </a:r>
          </a:p>
        </p:txBody>
      </p:sp>
      <p:sp>
        <p:nvSpPr>
          <p:cNvPr id="28" name="TextBox 28"/>
          <p:cNvSpPr txBox="1"/>
          <p:nvPr/>
        </p:nvSpPr>
        <p:spPr>
          <a:xfrm>
            <a:off x="6969006" y="5818047"/>
            <a:ext cx="5200795"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Human Rights Watch</a:t>
            </a:r>
          </a:p>
        </p:txBody>
      </p:sp>
      <p:sp>
        <p:nvSpPr>
          <p:cNvPr id="29" name="TextBox 29"/>
          <p:cNvSpPr txBox="1"/>
          <p:nvPr/>
        </p:nvSpPr>
        <p:spPr>
          <a:xfrm>
            <a:off x="6969006" y="5314872"/>
            <a:ext cx="5898022"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Antonia Juhasz</a:t>
            </a:r>
          </a:p>
        </p:txBody>
      </p:sp>
      <p:sp>
        <p:nvSpPr>
          <p:cNvPr id="30" name="TextBox 30"/>
          <p:cNvSpPr txBox="1"/>
          <p:nvPr/>
        </p:nvSpPr>
        <p:spPr>
          <a:xfrm>
            <a:off x="6969006" y="6821220"/>
            <a:ext cx="5200795"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Center for Biological Diversity</a:t>
            </a:r>
          </a:p>
        </p:txBody>
      </p:sp>
      <p:sp>
        <p:nvSpPr>
          <p:cNvPr id="31" name="TextBox 31"/>
          <p:cNvSpPr txBox="1"/>
          <p:nvPr/>
        </p:nvSpPr>
        <p:spPr>
          <a:xfrm>
            <a:off x="6969006" y="6318046"/>
            <a:ext cx="5898022"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Kelley Dennings, MPH</a:t>
            </a:r>
          </a:p>
        </p:txBody>
      </p:sp>
      <p:sp>
        <p:nvSpPr>
          <p:cNvPr id="32" name="TextBox 32"/>
          <p:cNvSpPr txBox="1"/>
          <p:nvPr/>
        </p:nvSpPr>
        <p:spPr>
          <a:xfrm>
            <a:off x="6969006" y="8133893"/>
            <a:ext cx="5200795" cy="395224"/>
          </a:xfrm>
          <a:prstGeom prst="rect">
            <a:avLst/>
          </a:prstGeom>
        </p:spPr>
        <p:txBody>
          <a:bodyPr lIns="0" tIns="0" rIns="0" bIns="0" rtlCol="0" anchor="t">
            <a:spAutoFit/>
          </a:bodyPr>
          <a:lstStyle/>
          <a:p>
            <a:pPr marL="0" lvl="0" indent="0" algn="l">
              <a:lnSpc>
                <a:spcPts val="2890"/>
              </a:lnSpc>
              <a:spcBef>
                <a:spcPct val="0"/>
              </a:spcBef>
            </a:pPr>
            <a:r>
              <a:rPr lang="en-US" sz="2064">
                <a:solidFill>
                  <a:srgbClr val="6179FF"/>
                </a:solidFill>
                <a:latin typeface="Graphik 3"/>
              </a:rPr>
              <a:t>Union of Concerned Scientists</a:t>
            </a:r>
          </a:p>
        </p:txBody>
      </p:sp>
      <p:sp>
        <p:nvSpPr>
          <p:cNvPr id="33" name="TextBox 33"/>
          <p:cNvSpPr txBox="1"/>
          <p:nvPr/>
        </p:nvSpPr>
        <p:spPr>
          <a:xfrm>
            <a:off x="6969006" y="7630719"/>
            <a:ext cx="5898022" cy="588899"/>
          </a:xfrm>
          <a:prstGeom prst="rect">
            <a:avLst/>
          </a:prstGeom>
        </p:spPr>
        <p:txBody>
          <a:bodyPr lIns="0" tIns="0" rIns="0" bIns="0" rtlCol="0" anchor="t">
            <a:spAutoFit/>
          </a:bodyPr>
          <a:lstStyle/>
          <a:p>
            <a:pPr marL="0" lvl="0" indent="0" algn="l">
              <a:lnSpc>
                <a:spcPts val="4290"/>
              </a:lnSpc>
              <a:spcBef>
                <a:spcPct val="0"/>
              </a:spcBef>
            </a:pPr>
            <a:r>
              <a:rPr lang="en-US" sz="3064">
                <a:solidFill>
                  <a:srgbClr val="7029EC"/>
                </a:solidFill>
                <a:latin typeface="Graphik 2"/>
              </a:rPr>
              <a:t>Kristina Dahl</a:t>
            </a:r>
          </a:p>
        </p:txBody>
      </p:sp>
      <p:sp>
        <p:nvSpPr>
          <p:cNvPr id="34" name="TextBox 34"/>
          <p:cNvSpPr txBox="1"/>
          <p:nvPr/>
        </p:nvSpPr>
        <p:spPr>
          <a:xfrm>
            <a:off x="6969006" y="7359320"/>
            <a:ext cx="5200795" cy="395224"/>
          </a:xfrm>
          <a:prstGeom prst="rect">
            <a:avLst/>
          </a:prstGeom>
        </p:spPr>
        <p:txBody>
          <a:bodyPr lIns="0" tIns="0" rIns="0" bIns="0" rtlCol="0" anchor="t">
            <a:spAutoFit/>
          </a:bodyPr>
          <a:lstStyle/>
          <a:p>
            <a:pPr marL="0" lvl="0" indent="0" algn="l">
              <a:lnSpc>
                <a:spcPts val="2890"/>
              </a:lnSpc>
              <a:spcBef>
                <a:spcPct val="0"/>
              </a:spcBef>
            </a:pPr>
            <a:r>
              <a:rPr lang="en-US" sz="2064" u="sng">
                <a:solidFill>
                  <a:srgbClr val="000000"/>
                </a:solidFill>
                <a:latin typeface="Graphik 2"/>
              </a:rPr>
              <a:t>Content review</a:t>
            </a:r>
          </a:p>
        </p:txBody>
      </p:sp>
      <p:sp>
        <p:nvSpPr>
          <p:cNvPr id="35" name="AutoShape 35"/>
          <p:cNvSpPr/>
          <p:nvPr/>
        </p:nvSpPr>
        <p:spPr>
          <a:xfrm>
            <a:off x="6433514" y="1717853"/>
            <a:ext cx="0" cy="6492240"/>
          </a:xfrm>
          <a:prstGeom prst="line">
            <a:avLst/>
          </a:prstGeom>
          <a:ln w="38100" cap="flat">
            <a:solidFill>
              <a:srgbClr val="7029EC"/>
            </a:solidFill>
            <a:prstDash val="sysDot"/>
            <a:headEnd type="none" w="sm" len="sm"/>
            <a:tailEnd type="none" w="sm" len="sm"/>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8622870" y="2696154"/>
            <a:ext cx="412670" cy="412670"/>
            <a:chOff x="0" y="0"/>
            <a:chExt cx="550226" cy="550226"/>
          </a:xfrm>
        </p:grpSpPr>
        <p:grpSp>
          <p:nvGrpSpPr>
            <p:cNvPr id="3" name="Group 3"/>
            <p:cNvGrpSpPr/>
            <p:nvPr/>
          </p:nvGrpSpPr>
          <p:grpSpPr>
            <a:xfrm rot="-10800000">
              <a:off x="0" y="0"/>
              <a:ext cx="550226" cy="550226"/>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grpSp>
          <p:nvGrpSpPr>
            <p:cNvPr id="5" name="Group 5"/>
            <p:cNvGrpSpPr/>
            <p:nvPr/>
          </p:nvGrpSpPr>
          <p:grpSpPr>
            <a:xfrm rot="-10800000">
              <a:off x="201961" y="201961"/>
              <a:ext cx="146304" cy="14630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grpSp>
      <p:grpSp>
        <p:nvGrpSpPr>
          <p:cNvPr id="7" name="Group 7"/>
          <p:cNvGrpSpPr/>
          <p:nvPr/>
        </p:nvGrpSpPr>
        <p:grpSpPr>
          <a:xfrm>
            <a:off x="8622870" y="4176934"/>
            <a:ext cx="412670" cy="412670"/>
            <a:chOff x="0" y="0"/>
            <a:chExt cx="550226" cy="550226"/>
          </a:xfrm>
        </p:grpSpPr>
        <p:grpSp>
          <p:nvGrpSpPr>
            <p:cNvPr id="8" name="Group 8"/>
            <p:cNvGrpSpPr/>
            <p:nvPr/>
          </p:nvGrpSpPr>
          <p:grpSpPr>
            <a:xfrm rot="-10800000">
              <a:off x="0" y="0"/>
              <a:ext cx="550226" cy="550226"/>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grpSp>
          <p:nvGrpSpPr>
            <p:cNvPr id="10" name="Group 10"/>
            <p:cNvGrpSpPr/>
            <p:nvPr/>
          </p:nvGrpSpPr>
          <p:grpSpPr>
            <a:xfrm rot="-10800000">
              <a:off x="201961" y="201961"/>
              <a:ext cx="146304" cy="14630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grpSp>
      <p:grpSp>
        <p:nvGrpSpPr>
          <p:cNvPr id="12" name="Group 12"/>
          <p:cNvGrpSpPr/>
          <p:nvPr/>
        </p:nvGrpSpPr>
        <p:grpSpPr>
          <a:xfrm>
            <a:off x="8622870" y="5698434"/>
            <a:ext cx="412670" cy="412670"/>
            <a:chOff x="0" y="0"/>
            <a:chExt cx="550226" cy="550226"/>
          </a:xfrm>
        </p:grpSpPr>
        <p:grpSp>
          <p:nvGrpSpPr>
            <p:cNvPr id="13" name="Group 13"/>
            <p:cNvGrpSpPr/>
            <p:nvPr/>
          </p:nvGrpSpPr>
          <p:grpSpPr>
            <a:xfrm rot="-10800000">
              <a:off x="0" y="0"/>
              <a:ext cx="550226" cy="550226"/>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grpSp>
          <p:nvGrpSpPr>
            <p:cNvPr id="15" name="Group 15"/>
            <p:cNvGrpSpPr/>
            <p:nvPr/>
          </p:nvGrpSpPr>
          <p:grpSpPr>
            <a:xfrm rot="-10800000">
              <a:off x="201961" y="201961"/>
              <a:ext cx="146304" cy="146304"/>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grpSp>
      <p:grpSp>
        <p:nvGrpSpPr>
          <p:cNvPr id="17" name="Group 17"/>
          <p:cNvGrpSpPr/>
          <p:nvPr/>
        </p:nvGrpSpPr>
        <p:grpSpPr>
          <a:xfrm>
            <a:off x="8622870" y="7618675"/>
            <a:ext cx="412670" cy="412670"/>
            <a:chOff x="0" y="0"/>
            <a:chExt cx="550226" cy="550226"/>
          </a:xfrm>
        </p:grpSpPr>
        <p:grpSp>
          <p:nvGrpSpPr>
            <p:cNvPr id="18" name="Group 18"/>
            <p:cNvGrpSpPr/>
            <p:nvPr/>
          </p:nvGrpSpPr>
          <p:grpSpPr>
            <a:xfrm rot="-10800000">
              <a:off x="0" y="0"/>
              <a:ext cx="550226" cy="550226"/>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grpSp>
          <p:nvGrpSpPr>
            <p:cNvPr id="20" name="Group 20"/>
            <p:cNvGrpSpPr/>
            <p:nvPr/>
          </p:nvGrpSpPr>
          <p:grpSpPr>
            <a:xfrm rot="-10800000">
              <a:off x="201961" y="201961"/>
              <a:ext cx="146304" cy="146304"/>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grpSp>
      <p:sp>
        <p:nvSpPr>
          <p:cNvPr id="22" name="TextBox 22"/>
          <p:cNvSpPr txBox="1"/>
          <p:nvPr/>
        </p:nvSpPr>
        <p:spPr>
          <a:xfrm>
            <a:off x="9245959" y="488216"/>
            <a:ext cx="7084198" cy="1301752"/>
          </a:xfrm>
          <a:prstGeom prst="rect">
            <a:avLst/>
          </a:prstGeom>
        </p:spPr>
        <p:txBody>
          <a:bodyPr lIns="0" tIns="0" rIns="0" bIns="0" rtlCol="0" anchor="t">
            <a:spAutoFit/>
          </a:bodyPr>
          <a:lstStyle/>
          <a:p>
            <a:pPr marL="0" lvl="0" indent="0">
              <a:lnSpc>
                <a:spcPts val="8800"/>
              </a:lnSpc>
            </a:pPr>
            <a:r>
              <a:rPr lang="en-US" sz="8000">
                <a:solidFill>
                  <a:srgbClr val="FFFFFF"/>
                </a:solidFill>
                <a:latin typeface="Graphik 1"/>
              </a:rPr>
              <a:t>Report goals</a:t>
            </a:r>
          </a:p>
        </p:txBody>
      </p:sp>
      <p:sp>
        <p:nvSpPr>
          <p:cNvPr id="23" name="TextBox 23"/>
          <p:cNvSpPr txBox="1"/>
          <p:nvPr/>
        </p:nvSpPr>
        <p:spPr>
          <a:xfrm>
            <a:off x="9445115" y="3919759"/>
            <a:ext cx="8087197" cy="872490"/>
          </a:xfrm>
          <a:prstGeom prst="rect">
            <a:avLst/>
          </a:prstGeom>
        </p:spPr>
        <p:txBody>
          <a:bodyPr lIns="0" tIns="0" rIns="0" bIns="0" rtlCol="0" anchor="t">
            <a:spAutoFit/>
          </a:bodyPr>
          <a:lstStyle/>
          <a:p>
            <a:pPr marL="0" lvl="0" indent="0">
              <a:lnSpc>
                <a:spcPts val="3359"/>
              </a:lnSpc>
            </a:pPr>
            <a:r>
              <a:rPr lang="en-US" sz="2399">
                <a:solidFill>
                  <a:srgbClr val="FFFFFF"/>
                </a:solidFill>
                <a:latin typeface="Graphik 3"/>
              </a:rPr>
              <a:t>Connect dots between the maternal health crisis in the US and environmental health inequities .</a:t>
            </a:r>
          </a:p>
        </p:txBody>
      </p:sp>
      <p:sp>
        <p:nvSpPr>
          <p:cNvPr id="24" name="TextBox 24"/>
          <p:cNvSpPr txBox="1"/>
          <p:nvPr/>
        </p:nvSpPr>
        <p:spPr>
          <a:xfrm>
            <a:off x="9445115" y="5211349"/>
            <a:ext cx="8087197" cy="1291590"/>
          </a:xfrm>
          <a:prstGeom prst="rect">
            <a:avLst/>
          </a:prstGeom>
        </p:spPr>
        <p:txBody>
          <a:bodyPr lIns="0" tIns="0" rIns="0" bIns="0" rtlCol="0" anchor="t">
            <a:spAutoFit/>
          </a:bodyPr>
          <a:lstStyle/>
          <a:p>
            <a:pPr marL="0" lvl="0" indent="0">
              <a:lnSpc>
                <a:spcPts val="3359"/>
              </a:lnSpc>
            </a:pPr>
            <a:r>
              <a:rPr lang="en-US" sz="2399">
                <a:solidFill>
                  <a:srgbClr val="FFFFFF"/>
                </a:solidFill>
                <a:latin typeface="Graphik 3"/>
              </a:rPr>
              <a:t>See action from the US government, including funding, to address environmental health concerns and protect the most at-risk pregnant people. </a:t>
            </a:r>
          </a:p>
        </p:txBody>
      </p:sp>
      <p:sp>
        <p:nvSpPr>
          <p:cNvPr id="25" name="TextBox 25"/>
          <p:cNvSpPr txBox="1"/>
          <p:nvPr/>
        </p:nvSpPr>
        <p:spPr>
          <a:xfrm>
            <a:off x="9421942" y="7131589"/>
            <a:ext cx="7949939" cy="1291590"/>
          </a:xfrm>
          <a:prstGeom prst="rect">
            <a:avLst/>
          </a:prstGeom>
        </p:spPr>
        <p:txBody>
          <a:bodyPr lIns="0" tIns="0" rIns="0" bIns="0" rtlCol="0" anchor="t">
            <a:spAutoFit/>
          </a:bodyPr>
          <a:lstStyle/>
          <a:p>
            <a:pPr marL="0" lvl="0" indent="0">
              <a:lnSpc>
                <a:spcPts val="3359"/>
              </a:lnSpc>
            </a:pPr>
            <a:r>
              <a:rPr lang="en-US" sz="2399">
                <a:solidFill>
                  <a:srgbClr val="FFFFFF"/>
                </a:solidFill>
                <a:latin typeface="Graphik 3"/>
              </a:rPr>
              <a:t>Realize protection for pregnancy health through robust government action on climate and other environmental health disasters to protect human health and life.</a:t>
            </a:r>
          </a:p>
        </p:txBody>
      </p:sp>
      <p:sp>
        <p:nvSpPr>
          <p:cNvPr id="26" name="TextBox 26"/>
          <p:cNvSpPr txBox="1"/>
          <p:nvPr/>
        </p:nvSpPr>
        <p:spPr>
          <a:xfrm>
            <a:off x="9421942" y="2418618"/>
            <a:ext cx="8110370" cy="872490"/>
          </a:xfrm>
          <a:prstGeom prst="rect">
            <a:avLst/>
          </a:prstGeom>
        </p:spPr>
        <p:txBody>
          <a:bodyPr lIns="0" tIns="0" rIns="0" bIns="0" rtlCol="0" anchor="t">
            <a:spAutoFit/>
          </a:bodyPr>
          <a:lstStyle/>
          <a:p>
            <a:pPr marL="0" lvl="0" indent="0">
              <a:lnSpc>
                <a:spcPts val="3359"/>
              </a:lnSpc>
            </a:pPr>
            <a:r>
              <a:rPr lang="en-US" sz="2399">
                <a:solidFill>
                  <a:srgbClr val="FFFFFF"/>
                </a:solidFill>
                <a:latin typeface="Graphik 3"/>
              </a:rPr>
              <a:t>Build solidarity between people and organizations working to advance equity in maternal and infant health. </a:t>
            </a:r>
          </a:p>
        </p:txBody>
      </p:sp>
      <p:sp>
        <p:nvSpPr>
          <p:cNvPr id="27" name="Freeform 27"/>
          <p:cNvSpPr/>
          <p:nvPr/>
        </p:nvSpPr>
        <p:spPr>
          <a:xfrm>
            <a:off x="9111511" y="9218832"/>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28" name="AutoShape 28"/>
          <p:cNvSpPr/>
          <p:nvPr/>
        </p:nvSpPr>
        <p:spPr>
          <a:xfrm flipV="1">
            <a:off x="9040364" y="9094081"/>
            <a:ext cx="9705642" cy="0"/>
          </a:xfrm>
          <a:prstGeom prst="line">
            <a:avLst/>
          </a:prstGeom>
          <a:ln w="38100" cap="flat">
            <a:solidFill>
              <a:srgbClr val="FFFFFF"/>
            </a:solidFill>
            <a:prstDash val="solid"/>
            <a:headEnd type="none" w="sm" len="sm"/>
            <a:tailEnd type="none" w="sm" len="sm"/>
          </a:ln>
        </p:spPr>
      </p:sp>
      <p:grpSp>
        <p:nvGrpSpPr>
          <p:cNvPr id="29" name="Group 29"/>
          <p:cNvGrpSpPr/>
          <p:nvPr/>
        </p:nvGrpSpPr>
        <p:grpSpPr>
          <a:xfrm>
            <a:off x="0" y="0"/>
            <a:ext cx="7079999" cy="10287000"/>
            <a:chOff x="0" y="0"/>
            <a:chExt cx="1864691" cy="2709333"/>
          </a:xfrm>
        </p:grpSpPr>
        <p:sp>
          <p:nvSpPr>
            <p:cNvPr id="30" name="Freeform 30"/>
            <p:cNvSpPr/>
            <p:nvPr/>
          </p:nvSpPr>
          <p:spPr>
            <a:xfrm>
              <a:off x="0" y="0"/>
              <a:ext cx="1864691" cy="2709333"/>
            </a:xfrm>
            <a:custGeom>
              <a:avLst/>
              <a:gdLst/>
              <a:ahLst/>
              <a:cxnLst/>
              <a:rect l="l" t="t" r="r" b="b"/>
              <a:pathLst>
                <a:path w="1864691" h="2709333">
                  <a:moveTo>
                    <a:pt x="0" y="0"/>
                  </a:moveTo>
                  <a:lnTo>
                    <a:pt x="1864691" y="0"/>
                  </a:lnTo>
                  <a:lnTo>
                    <a:pt x="1864691" y="2709333"/>
                  </a:lnTo>
                  <a:lnTo>
                    <a:pt x="0" y="2709333"/>
                  </a:lnTo>
                  <a:close/>
                </a:path>
              </a:pathLst>
            </a:custGeom>
            <a:solidFill>
              <a:srgbClr val="000000"/>
            </a:solidFill>
          </p:spPr>
        </p:sp>
        <p:sp>
          <p:nvSpPr>
            <p:cNvPr id="31" name="TextBox 31"/>
            <p:cNvSpPr txBox="1"/>
            <p:nvPr/>
          </p:nvSpPr>
          <p:spPr>
            <a:xfrm>
              <a:off x="0" y="-85725"/>
              <a:ext cx="1864691" cy="2795058"/>
            </a:xfrm>
            <a:prstGeom prst="rect">
              <a:avLst/>
            </a:prstGeom>
          </p:spPr>
          <p:txBody>
            <a:bodyPr lIns="50800" tIns="50800" rIns="50800" bIns="50800" rtlCol="0" anchor="ctr"/>
            <a:lstStyle/>
            <a:p>
              <a:pPr algn="ctr">
                <a:lnSpc>
                  <a:spcPts val="2890"/>
                </a:lnSpc>
              </a:pPr>
              <a:endParaRPr/>
            </a:p>
          </p:txBody>
        </p:sp>
      </p:grpSp>
      <p:grpSp>
        <p:nvGrpSpPr>
          <p:cNvPr id="32" name="Group 32"/>
          <p:cNvGrpSpPr/>
          <p:nvPr/>
        </p:nvGrpSpPr>
        <p:grpSpPr>
          <a:xfrm>
            <a:off x="-1380226" y="-6625"/>
            <a:ext cx="8460225" cy="10287000"/>
            <a:chOff x="0" y="0"/>
            <a:chExt cx="11280301" cy="13716000"/>
          </a:xfrm>
        </p:grpSpPr>
        <p:pic>
          <p:nvPicPr>
            <p:cNvPr id="33" name="Picture 33"/>
            <p:cNvPicPr>
              <a:picLocks noChangeAspect="1"/>
            </p:cNvPicPr>
            <p:nvPr/>
          </p:nvPicPr>
          <p:blipFill>
            <a:blip r:embed="rId3">
              <a:alphaModFix amt="74000"/>
            </a:blip>
            <a:srcRect t="4747" b="4747"/>
            <a:stretch>
              <a:fillRect/>
            </a:stretch>
          </p:blipFill>
          <p:spPr>
            <a:xfrm>
              <a:off x="0" y="0"/>
              <a:ext cx="11280301" cy="13716000"/>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3"/>
            <a:stretch>
              <a:fillRect/>
            </a:stretch>
          </a:blipFill>
        </p:spPr>
      </p:sp>
      <p:sp>
        <p:nvSpPr>
          <p:cNvPr id="3" name="AutoShape 3"/>
          <p:cNvSpPr/>
          <p:nvPr/>
        </p:nvSpPr>
        <p:spPr>
          <a:xfrm flipV="1">
            <a:off x="-1350" y="9100706"/>
            <a:ext cx="9705642" cy="0"/>
          </a:xfrm>
          <a:prstGeom prst="line">
            <a:avLst/>
          </a:prstGeom>
          <a:ln w="38100" cap="flat">
            <a:solidFill>
              <a:srgbClr val="FFFFFF"/>
            </a:solidFill>
            <a:prstDash val="solid"/>
            <a:headEnd type="none" w="sm" len="sm"/>
            <a:tailEnd type="none" w="sm" len="sm"/>
          </a:ln>
        </p:spPr>
      </p:sp>
      <p:sp>
        <p:nvSpPr>
          <p:cNvPr id="4" name="Freeform 4"/>
          <p:cNvSpPr/>
          <p:nvPr/>
        </p:nvSpPr>
        <p:spPr>
          <a:xfrm>
            <a:off x="11422913" y="2569293"/>
            <a:ext cx="1427760" cy="288148"/>
          </a:xfrm>
          <a:custGeom>
            <a:avLst/>
            <a:gdLst/>
            <a:ahLst/>
            <a:cxnLst/>
            <a:rect l="l" t="t" r="r" b="b"/>
            <a:pathLst>
              <a:path w="1427760" h="288148">
                <a:moveTo>
                  <a:pt x="0" y="0"/>
                </a:moveTo>
                <a:lnTo>
                  <a:pt x="1427759" y="0"/>
                </a:lnTo>
                <a:lnTo>
                  <a:pt x="1427759" y="288148"/>
                </a:lnTo>
                <a:lnTo>
                  <a:pt x="0" y="2881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028700" y="1857945"/>
            <a:ext cx="6128956" cy="5086350"/>
          </a:xfrm>
          <a:prstGeom prst="rect">
            <a:avLst/>
          </a:prstGeom>
        </p:spPr>
        <p:txBody>
          <a:bodyPr lIns="0" tIns="0" rIns="0" bIns="0" rtlCol="0" anchor="t">
            <a:spAutoFit/>
          </a:bodyPr>
          <a:lstStyle/>
          <a:p>
            <a:pPr marL="0" lvl="0" indent="0" algn="l">
              <a:lnSpc>
                <a:spcPts val="7800"/>
              </a:lnSpc>
              <a:spcBef>
                <a:spcPct val="0"/>
              </a:spcBef>
            </a:pPr>
            <a:r>
              <a:rPr lang="en-US" sz="6500">
                <a:solidFill>
                  <a:srgbClr val="FFFFFF"/>
                </a:solidFill>
                <a:latin typeface="Graphik 1"/>
              </a:rPr>
              <a:t>Environmental threats and the US maternal health crisis</a:t>
            </a:r>
          </a:p>
        </p:txBody>
      </p:sp>
      <p:sp>
        <p:nvSpPr>
          <p:cNvPr id="6" name="TextBox 6"/>
          <p:cNvSpPr txBox="1"/>
          <p:nvPr/>
        </p:nvSpPr>
        <p:spPr>
          <a:xfrm>
            <a:off x="8459422" y="1038966"/>
            <a:ext cx="7354741" cy="1001395"/>
          </a:xfrm>
          <a:prstGeom prst="rect">
            <a:avLst/>
          </a:prstGeom>
        </p:spPr>
        <p:txBody>
          <a:bodyPr lIns="0" tIns="0" rIns="0" bIns="0" rtlCol="0" anchor="t">
            <a:spAutoFit/>
          </a:bodyPr>
          <a:lstStyle/>
          <a:p>
            <a:pPr marL="0" lvl="0" indent="0" algn="ctr">
              <a:lnSpc>
                <a:spcPts val="3769"/>
              </a:lnSpc>
              <a:spcBef>
                <a:spcPct val="0"/>
              </a:spcBef>
            </a:pPr>
            <a:r>
              <a:rPr lang="en-US" sz="2899">
                <a:solidFill>
                  <a:srgbClr val="FFFFFF"/>
                </a:solidFill>
                <a:latin typeface="Graphik 3"/>
              </a:rPr>
              <a:t>Crisis is centered by unjust racial and ethnic disparities in MIH outcomes.</a:t>
            </a:r>
          </a:p>
        </p:txBody>
      </p:sp>
      <p:sp>
        <p:nvSpPr>
          <p:cNvPr id="7" name="TextBox 7"/>
          <p:cNvSpPr txBox="1"/>
          <p:nvPr/>
        </p:nvSpPr>
        <p:spPr>
          <a:xfrm>
            <a:off x="8459422" y="3494073"/>
            <a:ext cx="7354741" cy="1477645"/>
          </a:xfrm>
          <a:prstGeom prst="rect">
            <a:avLst/>
          </a:prstGeom>
        </p:spPr>
        <p:txBody>
          <a:bodyPr lIns="0" tIns="0" rIns="0" bIns="0" rtlCol="0" anchor="t">
            <a:spAutoFit/>
          </a:bodyPr>
          <a:lstStyle/>
          <a:p>
            <a:pPr marL="0" lvl="0" indent="0" algn="ctr">
              <a:lnSpc>
                <a:spcPts val="3769"/>
              </a:lnSpc>
              <a:spcBef>
                <a:spcPct val="0"/>
              </a:spcBef>
            </a:pPr>
            <a:r>
              <a:rPr lang="en-US" sz="2899">
                <a:solidFill>
                  <a:srgbClr val="FFFFFF"/>
                </a:solidFill>
                <a:latin typeface="Graphik 3"/>
              </a:rPr>
              <a:t>Pregnant people and infants are especially vulnerable to environmental health threats.</a:t>
            </a:r>
          </a:p>
        </p:txBody>
      </p:sp>
      <p:sp>
        <p:nvSpPr>
          <p:cNvPr id="8" name="TextBox 8"/>
          <p:cNvSpPr txBox="1"/>
          <p:nvPr/>
        </p:nvSpPr>
        <p:spPr>
          <a:xfrm>
            <a:off x="8459422" y="6408577"/>
            <a:ext cx="7354741" cy="1953895"/>
          </a:xfrm>
          <a:prstGeom prst="rect">
            <a:avLst/>
          </a:prstGeom>
        </p:spPr>
        <p:txBody>
          <a:bodyPr lIns="0" tIns="0" rIns="0" bIns="0" rtlCol="0" anchor="t">
            <a:spAutoFit/>
          </a:bodyPr>
          <a:lstStyle/>
          <a:p>
            <a:pPr marL="0" lvl="0" indent="0" algn="ctr">
              <a:lnSpc>
                <a:spcPts val="3769"/>
              </a:lnSpc>
              <a:spcBef>
                <a:spcPct val="0"/>
              </a:spcBef>
            </a:pPr>
            <a:r>
              <a:rPr lang="en-US" sz="2899">
                <a:solidFill>
                  <a:srgbClr val="FFFFFF"/>
                </a:solidFill>
                <a:latin typeface="Graphik 3"/>
              </a:rPr>
              <a:t>Protecting pregnant and birthing people and their infants from environmental harms requires using a reproductive justice lens.</a:t>
            </a:r>
          </a:p>
        </p:txBody>
      </p:sp>
      <p:sp>
        <p:nvSpPr>
          <p:cNvPr id="9" name="Freeform 9"/>
          <p:cNvSpPr/>
          <p:nvPr/>
        </p:nvSpPr>
        <p:spPr>
          <a:xfrm>
            <a:off x="11422913" y="5485241"/>
            <a:ext cx="1427760" cy="288148"/>
          </a:xfrm>
          <a:custGeom>
            <a:avLst/>
            <a:gdLst/>
            <a:ahLst/>
            <a:cxnLst/>
            <a:rect l="l" t="t" r="r" b="b"/>
            <a:pathLst>
              <a:path w="1427760" h="288148">
                <a:moveTo>
                  <a:pt x="0" y="0"/>
                </a:moveTo>
                <a:lnTo>
                  <a:pt x="1427759" y="0"/>
                </a:lnTo>
                <a:lnTo>
                  <a:pt x="1427759" y="288147"/>
                </a:lnTo>
                <a:lnTo>
                  <a:pt x="0" y="2881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9111511" y="9218832"/>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3" name="AutoShape 3"/>
          <p:cNvSpPr/>
          <p:nvPr/>
        </p:nvSpPr>
        <p:spPr>
          <a:xfrm flipV="1">
            <a:off x="9040364" y="9094081"/>
            <a:ext cx="9705642" cy="0"/>
          </a:xfrm>
          <a:prstGeom prst="line">
            <a:avLst/>
          </a:prstGeom>
          <a:ln w="38100" cap="flat">
            <a:solidFill>
              <a:srgbClr val="FFFFFF"/>
            </a:solidFill>
            <a:prstDash val="solid"/>
            <a:headEnd type="none" w="sm" len="sm"/>
            <a:tailEnd type="none" w="sm" len="sm"/>
          </a:ln>
        </p:spPr>
      </p:sp>
      <p:sp>
        <p:nvSpPr>
          <p:cNvPr id="4" name="Freeform 4"/>
          <p:cNvSpPr/>
          <p:nvPr/>
        </p:nvSpPr>
        <p:spPr>
          <a:xfrm>
            <a:off x="727899" y="391807"/>
            <a:ext cx="7343526" cy="9503386"/>
          </a:xfrm>
          <a:custGeom>
            <a:avLst/>
            <a:gdLst/>
            <a:ahLst/>
            <a:cxnLst/>
            <a:rect l="l" t="t" r="r" b="b"/>
            <a:pathLst>
              <a:path w="7343526" h="9503386">
                <a:moveTo>
                  <a:pt x="0" y="0"/>
                </a:moveTo>
                <a:lnTo>
                  <a:pt x="7343526" y="0"/>
                </a:lnTo>
                <a:lnTo>
                  <a:pt x="7343526" y="9503386"/>
                </a:lnTo>
                <a:lnTo>
                  <a:pt x="0" y="9503386"/>
                </a:lnTo>
                <a:lnTo>
                  <a:pt x="0" y="0"/>
                </a:lnTo>
                <a:close/>
              </a:path>
            </a:pathLst>
          </a:custGeom>
          <a:blipFill>
            <a:blip r:embed="rId3"/>
            <a:stretch>
              <a:fillRect/>
            </a:stretch>
          </a:blipFill>
        </p:spPr>
      </p:sp>
      <p:grpSp>
        <p:nvGrpSpPr>
          <p:cNvPr id="5" name="Group 5"/>
          <p:cNvGrpSpPr/>
          <p:nvPr/>
        </p:nvGrpSpPr>
        <p:grpSpPr>
          <a:xfrm>
            <a:off x="9707381" y="1437136"/>
            <a:ext cx="7551919" cy="6852243"/>
            <a:chOff x="0" y="0"/>
            <a:chExt cx="10069225" cy="9136324"/>
          </a:xfrm>
        </p:grpSpPr>
        <p:sp>
          <p:nvSpPr>
            <p:cNvPr id="6" name="TextBox 6"/>
            <p:cNvSpPr txBox="1"/>
            <p:nvPr/>
          </p:nvSpPr>
          <p:spPr>
            <a:xfrm>
              <a:off x="0" y="924463"/>
              <a:ext cx="10069225" cy="1858612"/>
            </a:xfrm>
            <a:prstGeom prst="rect">
              <a:avLst/>
            </a:prstGeom>
          </p:spPr>
          <p:txBody>
            <a:bodyPr lIns="0" tIns="0" rIns="0" bIns="0" rtlCol="0" anchor="t">
              <a:spAutoFit/>
            </a:bodyPr>
            <a:lstStyle/>
            <a:p>
              <a:pPr marL="0" lvl="0" indent="0" algn="ctr">
                <a:lnSpc>
                  <a:spcPts val="9609"/>
                </a:lnSpc>
              </a:pPr>
              <a:r>
                <a:rPr lang="en-US" sz="8735">
                  <a:solidFill>
                    <a:srgbClr val="FFFFFF"/>
                  </a:solidFill>
                  <a:latin typeface="Graphik 1"/>
                </a:rPr>
                <a:t>Air pollution</a:t>
              </a:r>
            </a:p>
          </p:txBody>
        </p:sp>
        <p:sp>
          <p:nvSpPr>
            <p:cNvPr id="7" name="TextBox 7"/>
            <p:cNvSpPr txBox="1"/>
            <p:nvPr/>
          </p:nvSpPr>
          <p:spPr>
            <a:xfrm>
              <a:off x="0" y="-76200"/>
              <a:ext cx="10069225" cy="656216"/>
            </a:xfrm>
            <a:prstGeom prst="rect">
              <a:avLst/>
            </a:prstGeom>
          </p:spPr>
          <p:txBody>
            <a:bodyPr lIns="0" tIns="0" rIns="0" bIns="0" rtlCol="0" anchor="t">
              <a:spAutoFit/>
            </a:bodyPr>
            <a:lstStyle/>
            <a:p>
              <a:pPr marL="0" lvl="0" indent="0" algn="ctr">
                <a:lnSpc>
                  <a:spcPts val="3668"/>
                </a:lnSpc>
              </a:pPr>
              <a:r>
                <a:rPr lang="en-US" sz="2911">
                  <a:solidFill>
                    <a:srgbClr val="FFFFFF"/>
                  </a:solidFill>
                  <a:latin typeface="Graphik 3"/>
                </a:rPr>
                <a:t>High Level Overview</a:t>
              </a:r>
            </a:p>
          </p:txBody>
        </p:sp>
        <p:sp>
          <p:nvSpPr>
            <p:cNvPr id="8" name="TextBox 8"/>
            <p:cNvSpPr txBox="1"/>
            <p:nvPr/>
          </p:nvSpPr>
          <p:spPr>
            <a:xfrm>
              <a:off x="0" y="3326437"/>
              <a:ext cx="10069225" cy="5809887"/>
            </a:xfrm>
            <a:prstGeom prst="rect">
              <a:avLst/>
            </a:prstGeom>
          </p:spPr>
          <p:txBody>
            <a:bodyPr lIns="0" tIns="0" rIns="0" bIns="0" rtlCol="0" anchor="t">
              <a:spAutoFit/>
            </a:bodyPr>
            <a:lstStyle/>
            <a:p>
              <a:pPr marL="0" lvl="0" indent="0" algn="ctr">
                <a:lnSpc>
                  <a:spcPts val="3466"/>
                </a:lnSpc>
              </a:pPr>
              <a:r>
                <a:rPr lang="en-US" sz="2511">
                  <a:solidFill>
                    <a:srgbClr val="FFFFFF"/>
                  </a:solidFill>
                  <a:latin typeface="Graphik 3"/>
                </a:rPr>
                <a:t>Air pollution is responsible for 63% of deaths from environmental causes.</a:t>
              </a:r>
            </a:p>
            <a:p>
              <a:pPr marL="0" lvl="0" indent="0" algn="ctr">
                <a:lnSpc>
                  <a:spcPts val="3466"/>
                </a:lnSpc>
              </a:pPr>
              <a:endParaRPr lang="en-US" sz="2511">
                <a:solidFill>
                  <a:srgbClr val="FFFFFF"/>
                </a:solidFill>
                <a:latin typeface="Graphik 3"/>
              </a:endParaRPr>
            </a:p>
            <a:p>
              <a:pPr marL="0" lvl="0" indent="0" algn="ctr">
                <a:lnSpc>
                  <a:spcPts val="3466"/>
                </a:lnSpc>
              </a:pPr>
              <a:r>
                <a:rPr lang="en-US" sz="2511">
                  <a:solidFill>
                    <a:srgbClr val="FFFFFF"/>
                  </a:solidFill>
                  <a:latin typeface="Graphik 3"/>
                </a:rPr>
                <a:t>Typical sources: vehicles, wildfires, agriculture and industrial combustions, cleaning supplies, pesticides, and paint.</a:t>
              </a:r>
            </a:p>
            <a:p>
              <a:pPr marL="0" lvl="0" indent="0" algn="ctr">
                <a:lnSpc>
                  <a:spcPts val="3466"/>
                </a:lnSpc>
              </a:pPr>
              <a:endParaRPr lang="en-US" sz="2511">
                <a:solidFill>
                  <a:srgbClr val="FFFFFF"/>
                </a:solidFill>
                <a:latin typeface="Graphik 3"/>
              </a:endParaRPr>
            </a:p>
            <a:p>
              <a:pPr marL="0" lvl="0" indent="0" algn="ctr">
                <a:lnSpc>
                  <a:spcPts val="3466"/>
                </a:lnSpc>
              </a:pPr>
              <a:r>
                <a:rPr lang="en-US" sz="2511">
                  <a:solidFill>
                    <a:srgbClr val="FFFFFF"/>
                  </a:solidFill>
                  <a:latin typeface="Graphik 3"/>
                </a:rPr>
                <a:t>Studies show for Black people there is an increased risk for preterm birth as a direct result of PM2.5 and ozone exposure.</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863917" y="2545835"/>
            <a:ext cx="5195330" cy="5195330"/>
          </a:xfrm>
          <a:custGeom>
            <a:avLst/>
            <a:gdLst/>
            <a:ahLst/>
            <a:cxnLst/>
            <a:rect l="l" t="t" r="r" b="b"/>
            <a:pathLst>
              <a:path w="5195330" h="5195330">
                <a:moveTo>
                  <a:pt x="0" y="0"/>
                </a:moveTo>
                <a:lnTo>
                  <a:pt x="5195330" y="0"/>
                </a:lnTo>
                <a:lnTo>
                  <a:pt x="5195330" y="5195330"/>
                </a:lnTo>
                <a:lnTo>
                  <a:pt x="0" y="51953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8695824" y="1299080"/>
            <a:ext cx="6922748" cy="1343027"/>
          </a:xfrm>
          <a:prstGeom prst="rect">
            <a:avLst/>
          </a:prstGeom>
        </p:spPr>
        <p:txBody>
          <a:bodyPr lIns="0" tIns="0" rIns="0" bIns="0" rtlCol="0" anchor="t">
            <a:spAutoFit/>
          </a:bodyPr>
          <a:lstStyle/>
          <a:p>
            <a:pPr marL="0" lvl="0" indent="0">
              <a:lnSpc>
                <a:spcPts val="8925"/>
              </a:lnSpc>
            </a:pPr>
            <a:r>
              <a:rPr lang="en-US" sz="8500">
                <a:solidFill>
                  <a:srgbClr val="FFFFFF"/>
                </a:solidFill>
                <a:latin typeface="Graphik 1"/>
              </a:rPr>
              <a:t>Air pollution</a:t>
            </a:r>
          </a:p>
        </p:txBody>
      </p:sp>
      <p:sp>
        <p:nvSpPr>
          <p:cNvPr id="4" name="AutoShape 4"/>
          <p:cNvSpPr/>
          <p:nvPr/>
        </p:nvSpPr>
        <p:spPr>
          <a:xfrm>
            <a:off x="7393988" y="2661157"/>
            <a:ext cx="9526421" cy="0"/>
          </a:xfrm>
          <a:prstGeom prst="line">
            <a:avLst/>
          </a:prstGeom>
          <a:ln w="38100" cap="flat">
            <a:solidFill>
              <a:srgbClr val="FFFFFF"/>
            </a:solidFill>
            <a:prstDash val="solid"/>
            <a:headEnd type="none" w="sm" len="sm"/>
            <a:tailEnd type="none" w="sm" len="sm"/>
          </a:ln>
        </p:spPr>
      </p:sp>
      <p:grpSp>
        <p:nvGrpSpPr>
          <p:cNvPr id="5" name="Group 5"/>
          <p:cNvGrpSpPr/>
          <p:nvPr/>
        </p:nvGrpSpPr>
        <p:grpSpPr>
          <a:xfrm>
            <a:off x="6987225" y="3728623"/>
            <a:ext cx="5169973" cy="4305433"/>
            <a:chOff x="0" y="0"/>
            <a:chExt cx="6893297" cy="5740578"/>
          </a:xfrm>
        </p:grpSpPr>
        <p:sp>
          <p:nvSpPr>
            <p:cNvPr id="6" name="TextBox 6"/>
            <p:cNvSpPr txBox="1"/>
            <p:nvPr/>
          </p:nvSpPr>
          <p:spPr>
            <a:xfrm>
              <a:off x="0" y="-104775"/>
              <a:ext cx="6893297" cy="647903"/>
            </a:xfrm>
            <a:prstGeom prst="rect">
              <a:avLst/>
            </a:prstGeom>
          </p:spPr>
          <p:txBody>
            <a:bodyPr lIns="0" tIns="0" rIns="0" bIns="0" rtlCol="0" anchor="t">
              <a:spAutoFit/>
            </a:bodyPr>
            <a:lstStyle/>
            <a:p>
              <a:pPr marL="0" lvl="0" indent="0" algn="ctr">
                <a:lnSpc>
                  <a:spcPts val="3797"/>
                </a:lnSpc>
              </a:pPr>
              <a:r>
                <a:rPr lang="en-US" sz="2712">
                  <a:solidFill>
                    <a:srgbClr val="FFFFFF"/>
                  </a:solidFill>
                  <a:latin typeface="Graphik 1"/>
                </a:rPr>
                <a:t>Maternal and infant health</a:t>
              </a:r>
            </a:p>
          </p:txBody>
        </p:sp>
        <p:sp>
          <p:nvSpPr>
            <p:cNvPr id="7" name="TextBox 7"/>
            <p:cNvSpPr txBox="1"/>
            <p:nvPr/>
          </p:nvSpPr>
          <p:spPr>
            <a:xfrm>
              <a:off x="0" y="898387"/>
              <a:ext cx="6893297" cy="4842191"/>
            </a:xfrm>
            <a:prstGeom prst="rect">
              <a:avLst/>
            </a:prstGeom>
          </p:spPr>
          <p:txBody>
            <a:bodyPr lIns="0" tIns="0" rIns="0" bIns="0" rtlCol="0" anchor="t">
              <a:spAutoFit/>
            </a:bodyPr>
            <a:lstStyle/>
            <a:p>
              <a:pPr marL="443281" lvl="1" indent="-221641">
                <a:lnSpc>
                  <a:spcPts val="2874"/>
                </a:lnSpc>
                <a:buFont typeface="Arial"/>
                <a:buChar char="•"/>
              </a:pPr>
              <a:r>
                <a:rPr lang="en-US" sz="2053">
                  <a:solidFill>
                    <a:srgbClr val="FFFFFF"/>
                  </a:solidFill>
                  <a:latin typeface="Graphik 3"/>
                </a:rPr>
                <a:t>Increased risk of hypertensive disorders of pregnancy, including preeclampsia and gestational diabetes.</a:t>
              </a:r>
            </a:p>
            <a:p>
              <a:pPr marL="443281" lvl="1" indent="-221641">
                <a:lnSpc>
                  <a:spcPts val="2874"/>
                </a:lnSpc>
                <a:buFont typeface="Arial"/>
                <a:buChar char="•"/>
              </a:pPr>
              <a:r>
                <a:rPr lang="en-US" sz="2053">
                  <a:solidFill>
                    <a:srgbClr val="FFFFFF"/>
                  </a:solidFill>
                  <a:latin typeface="Graphik 3"/>
                </a:rPr>
                <a:t>Linked to higher rates of preterm birth, low birth weight, and stillbirth.</a:t>
              </a:r>
            </a:p>
            <a:p>
              <a:pPr marL="443281" lvl="1" indent="-221641">
                <a:lnSpc>
                  <a:spcPts val="2874"/>
                </a:lnSpc>
                <a:buFont typeface="Arial"/>
                <a:buChar char="•"/>
              </a:pPr>
              <a:r>
                <a:rPr lang="en-US" sz="2053">
                  <a:solidFill>
                    <a:srgbClr val="FFFFFF"/>
                  </a:solidFill>
                  <a:latin typeface="Graphik 3"/>
                </a:rPr>
                <a:t>Can disrupt brain development in utero, including neurodevelopmental disorders, developmental delays, and reduced size of brain regions.</a:t>
              </a:r>
            </a:p>
          </p:txBody>
        </p:sp>
      </p:grpSp>
      <p:grpSp>
        <p:nvGrpSpPr>
          <p:cNvPr id="8" name="Group 8"/>
          <p:cNvGrpSpPr/>
          <p:nvPr/>
        </p:nvGrpSpPr>
        <p:grpSpPr>
          <a:xfrm>
            <a:off x="12546115" y="3728623"/>
            <a:ext cx="4713185" cy="3581533"/>
            <a:chOff x="0" y="0"/>
            <a:chExt cx="6284246" cy="4775378"/>
          </a:xfrm>
        </p:grpSpPr>
        <p:sp>
          <p:nvSpPr>
            <p:cNvPr id="9" name="TextBox 9"/>
            <p:cNvSpPr txBox="1"/>
            <p:nvPr/>
          </p:nvSpPr>
          <p:spPr>
            <a:xfrm>
              <a:off x="0" y="-104775"/>
              <a:ext cx="6284246" cy="647903"/>
            </a:xfrm>
            <a:prstGeom prst="rect">
              <a:avLst/>
            </a:prstGeom>
          </p:spPr>
          <p:txBody>
            <a:bodyPr lIns="0" tIns="0" rIns="0" bIns="0" rtlCol="0" anchor="t">
              <a:spAutoFit/>
            </a:bodyPr>
            <a:lstStyle/>
            <a:p>
              <a:pPr marL="0" lvl="0" indent="0" algn="ctr">
                <a:lnSpc>
                  <a:spcPts val="3797"/>
                </a:lnSpc>
              </a:pPr>
              <a:r>
                <a:rPr lang="en-US" sz="2712">
                  <a:solidFill>
                    <a:srgbClr val="FFFFFF"/>
                  </a:solidFill>
                  <a:latin typeface="Graphik 1"/>
                </a:rPr>
                <a:t>Inequitable exposure</a:t>
              </a:r>
            </a:p>
          </p:txBody>
        </p:sp>
        <p:sp>
          <p:nvSpPr>
            <p:cNvPr id="10" name="TextBox 10"/>
            <p:cNvSpPr txBox="1"/>
            <p:nvPr/>
          </p:nvSpPr>
          <p:spPr>
            <a:xfrm>
              <a:off x="0" y="898387"/>
              <a:ext cx="6284246" cy="3876991"/>
            </a:xfrm>
            <a:prstGeom prst="rect">
              <a:avLst/>
            </a:prstGeom>
          </p:spPr>
          <p:txBody>
            <a:bodyPr lIns="0" tIns="0" rIns="0" bIns="0" rtlCol="0" anchor="t">
              <a:spAutoFit/>
            </a:bodyPr>
            <a:lstStyle/>
            <a:p>
              <a:pPr marL="443281" lvl="1" indent="-221641">
                <a:lnSpc>
                  <a:spcPts val="2874"/>
                </a:lnSpc>
                <a:buFont typeface="Arial"/>
                <a:buChar char="•"/>
              </a:pPr>
              <a:r>
                <a:rPr lang="en-US" sz="2053">
                  <a:solidFill>
                    <a:srgbClr val="FFFFFF"/>
                  </a:solidFill>
                  <a:latin typeface="Graphik 3"/>
                </a:rPr>
                <a:t>Black Americans are three times more likely to live in areas with poor air quality than White Americans.</a:t>
              </a:r>
            </a:p>
            <a:p>
              <a:pPr marL="443281" lvl="1" indent="-221641">
                <a:lnSpc>
                  <a:spcPts val="2874"/>
                </a:lnSpc>
                <a:buFont typeface="Arial"/>
                <a:buChar char="•"/>
              </a:pPr>
              <a:r>
                <a:rPr lang="en-US" sz="2053">
                  <a:solidFill>
                    <a:srgbClr val="FFFFFF"/>
                  </a:solidFill>
                  <a:latin typeface="Graphik 3"/>
                </a:rPr>
                <a:t>Black and Hispanic people in the US bear a pollution burden of 56% and 63% excess exposure relative to their consumption.</a:t>
              </a:r>
            </a:p>
          </p:txBody>
        </p:sp>
      </p:grpSp>
      <p:sp>
        <p:nvSpPr>
          <p:cNvPr id="11" name="Freeform 11"/>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4"/>
            <a:stretch>
              <a:fillRect/>
            </a:stretch>
          </a:blipFill>
        </p:spPr>
      </p:sp>
      <p:sp>
        <p:nvSpPr>
          <p:cNvPr id="12" name="AutoShape 12"/>
          <p:cNvSpPr/>
          <p:nvPr/>
        </p:nvSpPr>
        <p:spPr>
          <a:xfrm flipV="1">
            <a:off x="-1350" y="9100706"/>
            <a:ext cx="9705642" cy="0"/>
          </a:xfrm>
          <a:prstGeom prst="line">
            <a:avLst/>
          </a:prstGeom>
          <a:ln w="38100" cap="flat">
            <a:solidFill>
              <a:srgbClr val="FFFFFF"/>
            </a:solidFill>
            <a:prstDash val="solid"/>
            <a:headEnd type="none" w="sm" len="sm"/>
            <a:tailEnd type="none" w="sm" len="sm"/>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TextBox 2"/>
          <p:cNvSpPr txBox="1"/>
          <p:nvPr/>
        </p:nvSpPr>
        <p:spPr>
          <a:xfrm>
            <a:off x="355363" y="3695071"/>
            <a:ext cx="17577275" cy="3667125"/>
          </a:xfrm>
          <a:prstGeom prst="rect">
            <a:avLst/>
          </a:prstGeom>
        </p:spPr>
        <p:txBody>
          <a:bodyPr lIns="0" tIns="0" rIns="0" bIns="0" rtlCol="0" anchor="t">
            <a:spAutoFit/>
          </a:bodyPr>
          <a:lstStyle/>
          <a:p>
            <a:pPr>
              <a:lnSpc>
                <a:spcPts val="2880"/>
              </a:lnSpc>
              <a:spcBef>
                <a:spcPct val="0"/>
              </a:spcBef>
            </a:pPr>
            <a:r>
              <a:rPr lang="en-US" sz="2400">
                <a:solidFill>
                  <a:srgbClr val="FFFFFF"/>
                </a:solidFill>
                <a:latin typeface="Graphik 3"/>
              </a:rPr>
              <a:t>The American Lung Association’s State of the Air 2023 reports ozone and PM2.5 exposures from 2019-2021. </a:t>
            </a:r>
          </a:p>
          <a:p>
            <a:pPr>
              <a:lnSpc>
                <a:spcPts val="2880"/>
              </a:lnSpc>
              <a:spcBef>
                <a:spcPct val="0"/>
              </a:spcBef>
            </a:pPr>
            <a:endParaRPr lang="en-US" sz="2400">
              <a:solidFill>
                <a:srgbClr val="FFFFFF"/>
              </a:solidFill>
              <a:latin typeface="Graphik 3"/>
            </a:endParaRPr>
          </a:p>
          <a:p>
            <a:pPr marL="1036440" lvl="2" indent="-345480">
              <a:lnSpc>
                <a:spcPts val="2880"/>
              </a:lnSpc>
              <a:buFont typeface="Arial"/>
              <a:buChar char="⚬"/>
            </a:pPr>
            <a:r>
              <a:rPr lang="en-US" sz="2400">
                <a:solidFill>
                  <a:srgbClr val="FFFFFF"/>
                </a:solidFill>
                <a:latin typeface="Graphik 3"/>
              </a:rPr>
              <a:t>The number of people living in counties with failing grades for daily spikes in deadly particle pollution was 63.7 million, the most ever reported under the current national standard.</a:t>
            </a:r>
          </a:p>
          <a:p>
            <a:pPr>
              <a:lnSpc>
                <a:spcPts val="2880"/>
              </a:lnSpc>
            </a:pPr>
            <a:endParaRPr lang="en-US" sz="2400">
              <a:solidFill>
                <a:srgbClr val="FFFFFF"/>
              </a:solidFill>
              <a:latin typeface="Graphik 3"/>
            </a:endParaRPr>
          </a:p>
          <a:p>
            <a:pPr marL="1036440" lvl="2" indent="-345480">
              <a:lnSpc>
                <a:spcPts val="2880"/>
              </a:lnSpc>
              <a:buFont typeface="Arial"/>
              <a:buChar char="⚬"/>
            </a:pPr>
            <a:r>
              <a:rPr lang="en-US" sz="2400">
                <a:solidFill>
                  <a:srgbClr val="FFFFFF"/>
                </a:solidFill>
                <a:latin typeface="Graphik 3"/>
              </a:rPr>
              <a:t>Catastrophic wildfires are increasing the number of days and places with unhealthy levels of particle pollution and increasing the severity of pollution.</a:t>
            </a:r>
          </a:p>
          <a:p>
            <a:pPr>
              <a:lnSpc>
                <a:spcPts val="2880"/>
              </a:lnSpc>
            </a:pPr>
            <a:endParaRPr lang="en-US" sz="2400">
              <a:solidFill>
                <a:srgbClr val="FFFFFF"/>
              </a:solidFill>
              <a:latin typeface="Graphik 3"/>
            </a:endParaRPr>
          </a:p>
          <a:p>
            <a:pPr marL="1036440" lvl="2" indent="-345480">
              <a:lnSpc>
                <a:spcPts val="2880"/>
              </a:lnSpc>
              <a:buFont typeface="Arial"/>
              <a:buChar char="⚬"/>
            </a:pPr>
            <a:r>
              <a:rPr lang="en-US" sz="2400">
                <a:solidFill>
                  <a:srgbClr val="FFFFFF"/>
                </a:solidFill>
                <a:latin typeface="Graphik 3"/>
              </a:rPr>
              <a:t>People of color were 3.7 times more likely than White people to live in a county with failing grades for all three pollutants. </a:t>
            </a:r>
          </a:p>
        </p:txBody>
      </p:sp>
      <p:sp>
        <p:nvSpPr>
          <p:cNvPr id="3" name="Freeform 3"/>
          <p:cNvSpPr/>
          <p:nvPr/>
        </p:nvSpPr>
        <p:spPr>
          <a:xfrm>
            <a:off x="196375" y="795899"/>
            <a:ext cx="8148473" cy="1942966"/>
          </a:xfrm>
          <a:custGeom>
            <a:avLst/>
            <a:gdLst/>
            <a:ahLst/>
            <a:cxnLst/>
            <a:rect l="l" t="t" r="r" b="b"/>
            <a:pathLst>
              <a:path w="8148473" h="1942966">
                <a:moveTo>
                  <a:pt x="0" y="0"/>
                </a:moveTo>
                <a:lnTo>
                  <a:pt x="8148473" y="0"/>
                </a:lnTo>
                <a:lnTo>
                  <a:pt x="8148473" y="1942965"/>
                </a:lnTo>
                <a:lnTo>
                  <a:pt x="0" y="1942965"/>
                </a:lnTo>
                <a:lnTo>
                  <a:pt x="0" y="0"/>
                </a:lnTo>
                <a:close/>
              </a:path>
            </a:pathLst>
          </a:custGeom>
          <a:blipFill>
            <a:blip r:embed="rId2"/>
            <a:stretch>
              <a:fillRect/>
            </a:stretch>
          </a:blipFill>
        </p:spPr>
      </p:sp>
      <p:sp>
        <p:nvSpPr>
          <p:cNvPr id="4" name="Freeform 4"/>
          <p:cNvSpPr/>
          <p:nvPr/>
        </p:nvSpPr>
        <p:spPr>
          <a:xfrm>
            <a:off x="9938877" y="7362196"/>
            <a:ext cx="7610038" cy="2531017"/>
          </a:xfrm>
          <a:custGeom>
            <a:avLst/>
            <a:gdLst/>
            <a:ahLst/>
            <a:cxnLst/>
            <a:rect l="l" t="t" r="r" b="b"/>
            <a:pathLst>
              <a:path w="7610038" h="2531017">
                <a:moveTo>
                  <a:pt x="0" y="0"/>
                </a:moveTo>
                <a:lnTo>
                  <a:pt x="7610038" y="0"/>
                </a:lnTo>
                <a:lnTo>
                  <a:pt x="7610038" y="2531017"/>
                </a:lnTo>
                <a:lnTo>
                  <a:pt x="0" y="2531017"/>
                </a:lnTo>
                <a:lnTo>
                  <a:pt x="0" y="0"/>
                </a:lnTo>
                <a:close/>
              </a:path>
            </a:pathLst>
          </a:custGeom>
          <a:blipFill>
            <a:blip r:embed="rId3"/>
            <a:stretch>
              <a:fillRect/>
            </a:stretch>
          </a:blipFill>
        </p:spPr>
      </p:sp>
      <p:sp>
        <p:nvSpPr>
          <p:cNvPr id="5" name="TextBox 5"/>
          <p:cNvSpPr txBox="1"/>
          <p:nvPr/>
        </p:nvSpPr>
        <p:spPr>
          <a:xfrm>
            <a:off x="8660494" y="310056"/>
            <a:ext cx="9386682" cy="2800350"/>
          </a:xfrm>
          <a:prstGeom prst="rect">
            <a:avLst/>
          </a:prstGeom>
        </p:spPr>
        <p:txBody>
          <a:bodyPr lIns="0" tIns="0" rIns="0" bIns="0" rtlCol="0" anchor="t">
            <a:spAutoFit/>
          </a:bodyPr>
          <a:lstStyle/>
          <a:p>
            <a:pPr marL="0" lvl="0" indent="0">
              <a:lnSpc>
                <a:spcPts val="7080"/>
              </a:lnSpc>
              <a:spcBef>
                <a:spcPct val="0"/>
              </a:spcBef>
            </a:pPr>
            <a:r>
              <a:rPr lang="en-US" sz="5900">
                <a:solidFill>
                  <a:srgbClr val="FFFFFF"/>
                </a:solidFill>
                <a:latin typeface="Graphik 2"/>
              </a:rPr>
              <a:t>Key facts: American Lung Association’s State of the Air 2023 report</a:t>
            </a:r>
          </a:p>
        </p:txBody>
      </p:sp>
      <p:sp>
        <p:nvSpPr>
          <p:cNvPr id="6" name="TextBox 6"/>
          <p:cNvSpPr txBox="1"/>
          <p:nvPr/>
        </p:nvSpPr>
        <p:spPr>
          <a:xfrm>
            <a:off x="870726" y="9664541"/>
            <a:ext cx="6570911" cy="190500"/>
          </a:xfrm>
          <a:prstGeom prst="rect">
            <a:avLst/>
          </a:prstGeom>
        </p:spPr>
        <p:txBody>
          <a:bodyPr lIns="0" tIns="0" rIns="0" bIns="0" rtlCol="0" anchor="t">
            <a:spAutoFit/>
          </a:bodyPr>
          <a:lstStyle/>
          <a:p>
            <a:pPr algn="ctr">
              <a:lnSpc>
                <a:spcPts val="1319"/>
              </a:lnSpc>
              <a:spcBef>
                <a:spcPct val="0"/>
              </a:spcBef>
            </a:pPr>
            <a:r>
              <a:rPr lang="en-US" sz="1099">
                <a:solidFill>
                  <a:srgbClr val="FFFFFF"/>
                </a:solidFill>
                <a:latin typeface="Graphik 3"/>
              </a:rPr>
              <a:t>American Lung Association, State of the Air Report (2023), ALA. https://www.lung.org/research/sota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8240650" y="646607"/>
            <a:ext cx="8693378" cy="8138554"/>
            <a:chOff x="0" y="0"/>
            <a:chExt cx="11591171" cy="10851405"/>
          </a:xfrm>
        </p:grpSpPr>
        <p:sp>
          <p:nvSpPr>
            <p:cNvPr id="3" name="TextBox 3"/>
            <p:cNvSpPr txBox="1"/>
            <p:nvPr/>
          </p:nvSpPr>
          <p:spPr>
            <a:xfrm>
              <a:off x="0" y="-123825"/>
              <a:ext cx="11591171" cy="2663825"/>
            </a:xfrm>
            <a:prstGeom prst="rect">
              <a:avLst/>
            </a:prstGeom>
          </p:spPr>
          <p:txBody>
            <a:bodyPr lIns="0" tIns="0" rIns="0" bIns="0" rtlCol="0" anchor="t">
              <a:spAutoFit/>
            </a:bodyPr>
            <a:lstStyle/>
            <a:p>
              <a:pPr marL="0" lvl="0" indent="0">
                <a:lnSpc>
                  <a:spcPts val="7559"/>
                </a:lnSpc>
              </a:pPr>
              <a:r>
                <a:rPr lang="en-US" sz="6300">
                  <a:solidFill>
                    <a:srgbClr val="FFFFFF"/>
                  </a:solidFill>
                  <a:latin typeface="Graphik 1"/>
                </a:rPr>
                <a:t>Increasing threats of wildfires</a:t>
              </a:r>
            </a:p>
          </p:txBody>
        </p:sp>
        <p:sp>
          <p:nvSpPr>
            <p:cNvPr id="4" name="TextBox 4"/>
            <p:cNvSpPr txBox="1"/>
            <p:nvPr/>
          </p:nvSpPr>
          <p:spPr>
            <a:xfrm>
              <a:off x="0" y="3152174"/>
              <a:ext cx="11591171" cy="1174750"/>
            </a:xfrm>
            <a:prstGeom prst="rect">
              <a:avLst/>
            </a:prstGeom>
          </p:spPr>
          <p:txBody>
            <a:bodyPr lIns="0" tIns="0" rIns="0" bIns="0" rtlCol="0" anchor="t">
              <a:spAutoFit/>
            </a:bodyPr>
            <a:lstStyle/>
            <a:p>
              <a:pPr marL="0" lvl="0" indent="0">
                <a:lnSpc>
                  <a:spcPts val="3359"/>
                </a:lnSpc>
              </a:pPr>
              <a:r>
                <a:rPr lang="en-US" sz="2799">
                  <a:solidFill>
                    <a:srgbClr val="FFFFFF"/>
                  </a:solidFill>
                  <a:latin typeface="Graphik 3"/>
                </a:rPr>
                <a:t>Climate change is increasing the number, intensity, and length of wildfire season in the US and Canada.</a:t>
              </a:r>
            </a:p>
          </p:txBody>
        </p:sp>
        <p:sp>
          <p:nvSpPr>
            <p:cNvPr id="5" name="TextBox 5"/>
            <p:cNvSpPr txBox="1"/>
            <p:nvPr/>
          </p:nvSpPr>
          <p:spPr>
            <a:xfrm>
              <a:off x="0" y="5583022"/>
              <a:ext cx="11591171" cy="5268383"/>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FFFFFF"/>
                  </a:solidFill>
                  <a:latin typeface="Graphik 3"/>
                </a:rPr>
                <a:t>MIH implications, including increased air pollution exposure, loss of homes and displacement, increased risk for those who work outdoors.</a:t>
              </a:r>
            </a:p>
            <a:p>
              <a:pPr>
                <a:lnSpc>
                  <a:spcPts val="3499"/>
                </a:lnSpc>
              </a:pPr>
              <a:endParaRPr lang="en-US" sz="2499">
                <a:solidFill>
                  <a:srgbClr val="FFFFFF"/>
                </a:solidFill>
                <a:latin typeface="Graphik 3"/>
              </a:endParaRPr>
            </a:p>
            <a:p>
              <a:pPr marL="539749" lvl="1" indent="-269875">
                <a:lnSpc>
                  <a:spcPts val="3499"/>
                </a:lnSpc>
                <a:buFont typeface="Arial"/>
                <a:buChar char="•"/>
              </a:pPr>
              <a:r>
                <a:rPr lang="en-US" sz="2499">
                  <a:solidFill>
                    <a:srgbClr val="FFFFFF"/>
                  </a:solidFill>
                  <a:latin typeface="Graphik 3"/>
                </a:rPr>
                <a:t>Each additional day of wildfire smoke exposure raises the risk of preterm birth.</a:t>
              </a:r>
            </a:p>
            <a:p>
              <a:pPr>
                <a:lnSpc>
                  <a:spcPts val="3499"/>
                </a:lnSpc>
              </a:pPr>
              <a:endParaRPr lang="en-US" sz="2499">
                <a:solidFill>
                  <a:srgbClr val="FFFFFF"/>
                </a:solidFill>
                <a:latin typeface="Graphik 3"/>
              </a:endParaRPr>
            </a:p>
            <a:p>
              <a:pPr marL="539749" lvl="1" indent="-269875">
                <a:lnSpc>
                  <a:spcPts val="3499"/>
                </a:lnSpc>
                <a:buFont typeface="Arial"/>
                <a:buChar char="•"/>
              </a:pPr>
              <a:r>
                <a:rPr lang="en-US" sz="2499">
                  <a:solidFill>
                    <a:srgbClr val="FFFFFF"/>
                  </a:solidFill>
                  <a:latin typeface="Graphik 3"/>
                </a:rPr>
                <a:t>There were 7,000 ADDITIONAL babies born preterm between 2007 and 2012.</a:t>
              </a:r>
            </a:p>
          </p:txBody>
        </p:sp>
        <p:sp>
          <p:nvSpPr>
            <p:cNvPr id="6" name="AutoShape 6"/>
            <p:cNvSpPr/>
            <p:nvPr/>
          </p:nvSpPr>
          <p:spPr>
            <a:xfrm>
              <a:off x="0" y="5002598"/>
              <a:ext cx="11591171" cy="0"/>
            </a:xfrm>
            <a:prstGeom prst="line">
              <a:avLst/>
            </a:prstGeom>
            <a:ln w="12700" cap="rnd">
              <a:solidFill>
                <a:srgbClr val="FFFFFF"/>
              </a:solidFill>
              <a:prstDash val="solid"/>
              <a:headEnd type="none" w="sm" len="sm"/>
              <a:tailEnd type="none" w="sm" len="sm"/>
            </a:ln>
          </p:spPr>
        </p:sp>
      </p:grpSp>
      <p:sp>
        <p:nvSpPr>
          <p:cNvPr id="7" name="Freeform 7"/>
          <p:cNvSpPr/>
          <p:nvPr/>
        </p:nvSpPr>
        <p:spPr>
          <a:xfrm>
            <a:off x="1028700" y="1870383"/>
            <a:ext cx="5463362" cy="5691002"/>
          </a:xfrm>
          <a:custGeom>
            <a:avLst/>
            <a:gdLst/>
            <a:ahLst/>
            <a:cxnLst/>
            <a:rect l="l" t="t" r="r" b="b"/>
            <a:pathLst>
              <a:path w="5463362" h="5691002">
                <a:moveTo>
                  <a:pt x="0" y="0"/>
                </a:moveTo>
                <a:lnTo>
                  <a:pt x="5463362" y="0"/>
                </a:lnTo>
                <a:lnTo>
                  <a:pt x="5463362" y="5691002"/>
                </a:lnTo>
                <a:lnTo>
                  <a:pt x="0" y="5691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4"/>
            <a:stretch>
              <a:fillRect/>
            </a:stretch>
          </a:blipFill>
        </p:spPr>
      </p:sp>
      <p:sp>
        <p:nvSpPr>
          <p:cNvPr id="9" name="AutoShape 9"/>
          <p:cNvSpPr/>
          <p:nvPr/>
        </p:nvSpPr>
        <p:spPr>
          <a:xfrm flipV="1">
            <a:off x="-1350" y="9100706"/>
            <a:ext cx="9705642" cy="0"/>
          </a:xfrm>
          <a:prstGeom prst="line">
            <a:avLst/>
          </a:prstGeom>
          <a:ln w="38100" cap="flat">
            <a:solidFill>
              <a:srgbClr val="FFFFFF"/>
            </a:solidFill>
            <a:prstDash val="solid"/>
            <a:headEnd type="none" w="sm" len="sm"/>
            <a:tailEnd type="none" w="sm" len="sm"/>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2000184" y="-121892"/>
            <a:ext cx="22303002" cy="10593926"/>
          </a:xfrm>
          <a:custGeom>
            <a:avLst/>
            <a:gdLst/>
            <a:ahLst/>
            <a:cxnLst/>
            <a:rect l="l" t="t" r="r" b="b"/>
            <a:pathLst>
              <a:path w="22303002" h="10593926">
                <a:moveTo>
                  <a:pt x="0" y="0"/>
                </a:moveTo>
                <a:lnTo>
                  <a:pt x="22303002" y="0"/>
                </a:lnTo>
                <a:lnTo>
                  <a:pt x="22303002" y="10593926"/>
                </a:lnTo>
                <a:lnTo>
                  <a:pt x="0" y="10593926"/>
                </a:lnTo>
                <a:lnTo>
                  <a:pt x="0" y="0"/>
                </a:lnTo>
                <a:close/>
              </a:path>
            </a:pathLst>
          </a:custGeom>
          <a:blipFill>
            <a:blip r:embed="rId2">
              <a:alphaModFix amt="57000"/>
            </a:blip>
            <a:stretch>
              <a:fillRect/>
            </a:stretch>
          </a:blipFill>
        </p:spPr>
      </p:sp>
      <p:sp>
        <p:nvSpPr>
          <p:cNvPr id="3" name="TextBox 3"/>
          <p:cNvSpPr txBox="1"/>
          <p:nvPr/>
        </p:nvSpPr>
        <p:spPr>
          <a:xfrm>
            <a:off x="998862" y="773465"/>
            <a:ext cx="16260438" cy="3003358"/>
          </a:xfrm>
          <a:prstGeom prst="rect">
            <a:avLst/>
          </a:prstGeom>
        </p:spPr>
        <p:txBody>
          <a:bodyPr lIns="0" tIns="0" rIns="0" bIns="0" rtlCol="0" anchor="t">
            <a:spAutoFit/>
          </a:bodyPr>
          <a:lstStyle/>
          <a:p>
            <a:pPr marL="0" lvl="0" indent="0" algn="ctr">
              <a:lnSpc>
                <a:spcPts val="10983"/>
              </a:lnSpc>
              <a:spcBef>
                <a:spcPct val="0"/>
              </a:spcBef>
            </a:pPr>
            <a:r>
              <a:rPr lang="en-US" sz="9984" u="none">
                <a:solidFill>
                  <a:srgbClr val="FFFFFF"/>
                </a:solidFill>
                <a:latin typeface="Graphik 1"/>
              </a:rPr>
              <a:t>What if air pollution is reduced?</a:t>
            </a:r>
          </a:p>
        </p:txBody>
      </p:sp>
      <p:sp>
        <p:nvSpPr>
          <p:cNvPr id="4" name="TextBox 4"/>
          <p:cNvSpPr txBox="1"/>
          <p:nvPr/>
        </p:nvSpPr>
        <p:spPr>
          <a:xfrm>
            <a:off x="519006" y="5766096"/>
            <a:ext cx="8115300" cy="2206237"/>
          </a:xfrm>
          <a:prstGeom prst="rect">
            <a:avLst/>
          </a:prstGeom>
        </p:spPr>
        <p:txBody>
          <a:bodyPr lIns="0" tIns="0" rIns="0" bIns="0" rtlCol="0" anchor="t">
            <a:spAutoFit/>
          </a:bodyPr>
          <a:lstStyle/>
          <a:p>
            <a:pPr marL="0" lvl="0" indent="0" algn="l">
              <a:lnSpc>
                <a:spcPts val="5596"/>
              </a:lnSpc>
              <a:spcBef>
                <a:spcPct val="0"/>
              </a:spcBef>
            </a:pPr>
            <a:r>
              <a:rPr lang="en-US" sz="5087" u="none">
                <a:solidFill>
                  <a:srgbClr val="FFFFFF"/>
                </a:solidFill>
                <a:latin typeface="Graphik 1"/>
              </a:rPr>
              <a:t>8 coal and oil power plants were retired in CA between 2001 and 2011...</a:t>
            </a:r>
          </a:p>
        </p:txBody>
      </p:sp>
      <p:sp>
        <p:nvSpPr>
          <p:cNvPr id="5" name="TextBox 5"/>
          <p:cNvSpPr txBox="1"/>
          <p:nvPr/>
        </p:nvSpPr>
        <p:spPr>
          <a:xfrm>
            <a:off x="10160424" y="5577218"/>
            <a:ext cx="7098876" cy="3510280"/>
          </a:xfrm>
          <a:prstGeom prst="rect">
            <a:avLst/>
          </a:prstGeom>
        </p:spPr>
        <p:txBody>
          <a:bodyPr lIns="0" tIns="0" rIns="0" bIns="0" rtlCol="0" anchor="t">
            <a:spAutoFit/>
          </a:bodyPr>
          <a:lstStyle/>
          <a:p>
            <a:pPr>
              <a:lnSpc>
                <a:spcPts val="3919"/>
              </a:lnSpc>
            </a:pPr>
            <a:r>
              <a:rPr lang="en-US" sz="2799">
                <a:solidFill>
                  <a:srgbClr val="FFFFFF"/>
                </a:solidFill>
                <a:latin typeface="Graphik 2"/>
              </a:rPr>
              <a:t>People living 0-5km from a power plant experienced a reduced preterm birth rate from 7.0% to 5.1%</a:t>
            </a:r>
          </a:p>
          <a:p>
            <a:pPr>
              <a:lnSpc>
                <a:spcPts val="3919"/>
              </a:lnSpc>
            </a:pPr>
            <a:endParaRPr lang="en-US" sz="2799">
              <a:solidFill>
                <a:srgbClr val="FFFFFF"/>
              </a:solidFill>
              <a:latin typeface="Graphik 2"/>
            </a:endParaRPr>
          </a:p>
          <a:p>
            <a:pPr marL="0" lvl="0" indent="0" algn="l">
              <a:lnSpc>
                <a:spcPts val="3919"/>
              </a:lnSpc>
              <a:spcBef>
                <a:spcPct val="0"/>
              </a:spcBef>
            </a:pPr>
            <a:r>
              <a:rPr lang="en-US" sz="2799" u="none">
                <a:solidFill>
                  <a:srgbClr val="FFFFFF"/>
                </a:solidFill>
                <a:latin typeface="Graphik 2"/>
              </a:rPr>
              <a:t>Largest reductions were in Black and Asian people compared to non-Hispanic White people.</a:t>
            </a:r>
          </a:p>
        </p:txBody>
      </p:sp>
      <p:sp>
        <p:nvSpPr>
          <p:cNvPr id="6" name="TextBox 6"/>
          <p:cNvSpPr txBox="1"/>
          <p:nvPr/>
        </p:nvSpPr>
        <p:spPr>
          <a:xfrm>
            <a:off x="10830561" y="4850904"/>
            <a:ext cx="5758601" cy="610235"/>
          </a:xfrm>
          <a:prstGeom prst="rect">
            <a:avLst/>
          </a:prstGeom>
        </p:spPr>
        <p:txBody>
          <a:bodyPr lIns="0" tIns="0" rIns="0" bIns="0" rtlCol="0" anchor="t">
            <a:spAutoFit/>
          </a:bodyPr>
          <a:lstStyle/>
          <a:p>
            <a:pPr marL="0" lvl="0" indent="0" algn="l">
              <a:lnSpc>
                <a:spcPts val="4180"/>
              </a:lnSpc>
              <a:spcBef>
                <a:spcPct val="0"/>
              </a:spcBef>
            </a:pPr>
            <a:r>
              <a:rPr lang="en-US" sz="3800" u="none">
                <a:solidFill>
                  <a:srgbClr val="FFFFFF"/>
                </a:solidFill>
                <a:latin typeface="Graphik 1"/>
              </a:rPr>
              <a:t>Researchers found:</a:t>
            </a:r>
          </a:p>
        </p:txBody>
      </p:sp>
      <p:sp>
        <p:nvSpPr>
          <p:cNvPr id="7" name="TextBox 7"/>
          <p:cNvSpPr txBox="1"/>
          <p:nvPr/>
        </p:nvSpPr>
        <p:spPr>
          <a:xfrm>
            <a:off x="519006" y="9750794"/>
            <a:ext cx="16740294" cy="358140"/>
          </a:xfrm>
          <a:prstGeom prst="rect">
            <a:avLst/>
          </a:prstGeom>
        </p:spPr>
        <p:txBody>
          <a:bodyPr lIns="0" tIns="0" rIns="0" bIns="0" rtlCol="0" anchor="t">
            <a:spAutoFit/>
          </a:bodyPr>
          <a:lstStyle/>
          <a:p>
            <a:pPr>
              <a:lnSpc>
                <a:spcPts val="1319"/>
              </a:lnSpc>
              <a:spcBef>
                <a:spcPct val="0"/>
              </a:spcBef>
            </a:pPr>
            <a:r>
              <a:rPr lang="en-US" sz="1199" spc="-23">
                <a:solidFill>
                  <a:srgbClr val="FFFFFF"/>
                </a:solidFill>
                <a:latin typeface="Graphik 3"/>
              </a:rPr>
              <a:t>Casey, J. A., Karasek, D., Ogburn, E. L., Goin, D. E., Dang, K., Braveman, P. A., &amp; Morello-Frosch, R. (2018). Retirements of Coal and Oil Power Plants in California: Association With Reduced Preterm Birth Among Populations Nearby. American journal of epidemiology, 187(8), 1586–1594. https://doi.org/10.1093/aje/kwy110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TextBox 2"/>
          <p:cNvSpPr txBox="1"/>
          <p:nvPr/>
        </p:nvSpPr>
        <p:spPr>
          <a:xfrm>
            <a:off x="659499" y="386136"/>
            <a:ext cx="17220586" cy="1323975"/>
          </a:xfrm>
          <a:prstGeom prst="rect">
            <a:avLst/>
          </a:prstGeom>
        </p:spPr>
        <p:txBody>
          <a:bodyPr lIns="0" tIns="0" rIns="0" bIns="0" rtlCol="0" anchor="t">
            <a:spAutoFit/>
          </a:bodyPr>
          <a:lstStyle/>
          <a:p>
            <a:pPr marL="0" lvl="0" indent="0">
              <a:lnSpc>
                <a:spcPts val="9240"/>
              </a:lnSpc>
              <a:spcBef>
                <a:spcPct val="0"/>
              </a:spcBef>
            </a:pPr>
            <a:r>
              <a:rPr lang="en-US" sz="7700">
                <a:solidFill>
                  <a:srgbClr val="FFFFFF"/>
                </a:solidFill>
                <a:latin typeface="Graphik 1"/>
              </a:rPr>
              <a:t>Air Alliance Houston Documentary</a:t>
            </a:r>
          </a:p>
        </p:txBody>
      </p:sp>
      <p:pic>
        <p:nvPicPr>
          <p:cNvPr id="3" name="Picture 3"/>
          <p:cNvPicPr>
            <a:picLocks noChangeAspect="1"/>
          </p:cNvPicPr>
          <p:nvPr>
            <a:videoFile r:link="rId1"/>
          </p:nvPr>
        </p:nvPicPr>
        <p:blipFill>
          <a:blip r:embed="rId3"/>
          <a:stretch>
            <a:fillRect/>
          </a:stretch>
        </p:blipFill>
        <p:spPr>
          <a:xfrm>
            <a:off x="2845998" y="2173049"/>
            <a:ext cx="12596004" cy="708525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9111511" y="9218832"/>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3" name="AutoShape 3"/>
          <p:cNvSpPr/>
          <p:nvPr/>
        </p:nvSpPr>
        <p:spPr>
          <a:xfrm flipV="1">
            <a:off x="9040364" y="9094081"/>
            <a:ext cx="9705642" cy="0"/>
          </a:xfrm>
          <a:prstGeom prst="line">
            <a:avLst/>
          </a:prstGeom>
          <a:ln w="38100" cap="flat">
            <a:solidFill>
              <a:srgbClr val="FFFFFF"/>
            </a:solidFill>
            <a:prstDash val="solid"/>
            <a:headEnd type="none" w="sm" len="sm"/>
            <a:tailEnd type="none" w="sm" len="sm"/>
          </a:ln>
        </p:spPr>
      </p:sp>
      <p:sp>
        <p:nvSpPr>
          <p:cNvPr id="4" name="Freeform 4"/>
          <p:cNvSpPr/>
          <p:nvPr/>
        </p:nvSpPr>
        <p:spPr>
          <a:xfrm>
            <a:off x="874161" y="610096"/>
            <a:ext cx="7006170" cy="9066809"/>
          </a:xfrm>
          <a:custGeom>
            <a:avLst/>
            <a:gdLst/>
            <a:ahLst/>
            <a:cxnLst/>
            <a:rect l="l" t="t" r="r" b="b"/>
            <a:pathLst>
              <a:path w="7006170" h="9066809">
                <a:moveTo>
                  <a:pt x="0" y="0"/>
                </a:moveTo>
                <a:lnTo>
                  <a:pt x="7006170" y="0"/>
                </a:lnTo>
                <a:lnTo>
                  <a:pt x="7006170" y="9066808"/>
                </a:lnTo>
                <a:lnTo>
                  <a:pt x="0" y="9066808"/>
                </a:lnTo>
                <a:lnTo>
                  <a:pt x="0" y="0"/>
                </a:lnTo>
                <a:close/>
              </a:path>
            </a:pathLst>
          </a:custGeom>
          <a:blipFill>
            <a:blip r:embed="rId3"/>
            <a:stretch>
              <a:fillRect/>
            </a:stretch>
          </a:blipFill>
        </p:spPr>
      </p:sp>
      <p:grpSp>
        <p:nvGrpSpPr>
          <p:cNvPr id="5" name="Group 5"/>
          <p:cNvGrpSpPr/>
          <p:nvPr/>
        </p:nvGrpSpPr>
        <p:grpSpPr>
          <a:xfrm>
            <a:off x="9449537" y="1028700"/>
            <a:ext cx="7809763" cy="7286583"/>
            <a:chOff x="0" y="0"/>
            <a:chExt cx="10413018" cy="9715444"/>
          </a:xfrm>
        </p:grpSpPr>
        <p:sp>
          <p:nvSpPr>
            <p:cNvPr id="6" name="TextBox 6"/>
            <p:cNvSpPr txBox="1"/>
            <p:nvPr/>
          </p:nvSpPr>
          <p:spPr>
            <a:xfrm>
              <a:off x="0" y="924463"/>
              <a:ext cx="10413018" cy="1858612"/>
            </a:xfrm>
            <a:prstGeom prst="rect">
              <a:avLst/>
            </a:prstGeom>
          </p:spPr>
          <p:txBody>
            <a:bodyPr lIns="0" tIns="0" rIns="0" bIns="0" rtlCol="0" anchor="t">
              <a:spAutoFit/>
            </a:bodyPr>
            <a:lstStyle/>
            <a:p>
              <a:pPr marL="0" lvl="0" indent="0" algn="ctr">
                <a:lnSpc>
                  <a:spcPts val="9609"/>
                </a:lnSpc>
              </a:pPr>
              <a:r>
                <a:rPr lang="en-US" sz="8735">
                  <a:solidFill>
                    <a:srgbClr val="FFFFFF"/>
                  </a:solidFill>
                  <a:latin typeface="Graphik 1"/>
                </a:rPr>
                <a:t>Extreme heat</a:t>
              </a:r>
            </a:p>
          </p:txBody>
        </p:sp>
        <p:sp>
          <p:nvSpPr>
            <p:cNvPr id="7" name="TextBox 7"/>
            <p:cNvSpPr txBox="1"/>
            <p:nvPr/>
          </p:nvSpPr>
          <p:spPr>
            <a:xfrm>
              <a:off x="0" y="-76200"/>
              <a:ext cx="10413018" cy="656216"/>
            </a:xfrm>
            <a:prstGeom prst="rect">
              <a:avLst/>
            </a:prstGeom>
          </p:spPr>
          <p:txBody>
            <a:bodyPr lIns="0" tIns="0" rIns="0" bIns="0" rtlCol="0" anchor="t">
              <a:spAutoFit/>
            </a:bodyPr>
            <a:lstStyle/>
            <a:p>
              <a:pPr marL="0" lvl="0" indent="0" algn="ctr">
                <a:lnSpc>
                  <a:spcPts val="3668"/>
                </a:lnSpc>
              </a:pPr>
              <a:r>
                <a:rPr lang="en-US" sz="2911">
                  <a:solidFill>
                    <a:srgbClr val="FFFFFF"/>
                  </a:solidFill>
                  <a:latin typeface="Graphik 3"/>
                </a:rPr>
                <a:t>High Level Overview</a:t>
              </a:r>
            </a:p>
          </p:txBody>
        </p:sp>
        <p:sp>
          <p:nvSpPr>
            <p:cNvPr id="8" name="TextBox 8"/>
            <p:cNvSpPr txBox="1"/>
            <p:nvPr/>
          </p:nvSpPr>
          <p:spPr>
            <a:xfrm>
              <a:off x="0" y="3326437"/>
              <a:ext cx="10413018" cy="6389007"/>
            </a:xfrm>
            <a:prstGeom prst="rect">
              <a:avLst/>
            </a:prstGeom>
          </p:spPr>
          <p:txBody>
            <a:bodyPr lIns="0" tIns="0" rIns="0" bIns="0" rtlCol="0" anchor="t">
              <a:spAutoFit/>
            </a:bodyPr>
            <a:lstStyle/>
            <a:p>
              <a:pPr algn="ctr">
                <a:lnSpc>
                  <a:spcPts val="3466"/>
                </a:lnSpc>
              </a:pPr>
              <a:r>
                <a:rPr lang="en-US" sz="2511">
                  <a:solidFill>
                    <a:srgbClr val="FFFFFF"/>
                  </a:solidFill>
                  <a:latin typeface="Graphik 3"/>
                </a:rPr>
                <a:t>Studies done in the US show Black birthing people are inequitably impacted by extreme heat. </a:t>
              </a:r>
            </a:p>
            <a:p>
              <a:pPr algn="ctr">
                <a:lnSpc>
                  <a:spcPts val="3466"/>
                </a:lnSpc>
              </a:pPr>
              <a:endParaRPr lang="en-US" sz="2511">
                <a:solidFill>
                  <a:srgbClr val="FFFFFF"/>
                </a:solidFill>
                <a:latin typeface="Graphik 3"/>
              </a:endParaRPr>
            </a:p>
            <a:p>
              <a:pPr algn="ctr">
                <a:lnSpc>
                  <a:spcPts val="3466"/>
                </a:lnSpc>
              </a:pPr>
              <a:r>
                <a:rPr lang="en-US" sz="2511">
                  <a:solidFill>
                    <a:srgbClr val="FFFFFF"/>
                  </a:solidFill>
                  <a:latin typeface="Graphik 3"/>
                </a:rPr>
                <a:t>Marginalized communities, often communities of color, people with low-income, and outdoor workers experience an unfair burden of heat.</a:t>
              </a:r>
            </a:p>
            <a:p>
              <a:pPr algn="ctr">
                <a:lnSpc>
                  <a:spcPts val="3466"/>
                </a:lnSpc>
              </a:pPr>
              <a:endParaRPr lang="en-US" sz="2511">
                <a:solidFill>
                  <a:srgbClr val="FFFFFF"/>
                </a:solidFill>
                <a:latin typeface="Graphik 3"/>
              </a:endParaRPr>
            </a:p>
            <a:p>
              <a:pPr marL="0" lvl="0" indent="0" algn="ctr">
                <a:lnSpc>
                  <a:spcPts val="3466"/>
                </a:lnSpc>
              </a:pPr>
              <a:r>
                <a:rPr lang="en-US" sz="2511">
                  <a:solidFill>
                    <a:srgbClr val="FFFFFF"/>
                  </a:solidFill>
                  <a:latin typeface="Graphik 3"/>
                </a:rPr>
                <a:t>Pregnancy can create additional burdens on people with pre-existing conditions that are known to worsen with heat, including respiratory and circulatory problems.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5787224" y="-2727658"/>
            <a:ext cx="17075108" cy="14176304"/>
          </a:xfrm>
          <a:custGeom>
            <a:avLst/>
            <a:gdLst/>
            <a:ahLst/>
            <a:cxnLst/>
            <a:rect l="l" t="t" r="r" b="b"/>
            <a:pathLst>
              <a:path w="17075108" h="14176304">
                <a:moveTo>
                  <a:pt x="0" y="0"/>
                </a:moveTo>
                <a:lnTo>
                  <a:pt x="17075109" y="0"/>
                </a:lnTo>
                <a:lnTo>
                  <a:pt x="17075109" y="14176304"/>
                </a:lnTo>
                <a:lnTo>
                  <a:pt x="0" y="14176304"/>
                </a:lnTo>
                <a:lnTo>
                  <a:pt x="0" y="0"/>
                </a:lnTo>
                <a:close/>
              </a:path>
            </a:pathLst>
          </a:custGeom>
          <a:blipFill>
            <a:blip r:embed="rId2">
              <a:alphaModFix amt="9999"/>
            </a:blip>
            <a:stretch>
              <a:fillRect t="-1041" r="-239569" b="-41440"/>
            </a:stretch>
          </a:blipFill>
        </p:spPr>
      </p:sp>
      <p:sp>
        <p:nvSpPr>
          <p:cNvPr id="3" name="TextBox 3"/>
          <p:cNvSpPr txBox="1"/>
          <p:nvPr/>
        </p:nvSpPr>
        <p:spPr>
          <a:xfrm>
            <a:off x="1889449" y="2714872"/>
            <a:ext cx="14509101" cy="4352925"/>
          </a:xfrm>
          <a:prstGeom prst="rect">
            <a:avLst/>
          </a:prstGeom>
        </p:spPr>
        <p:txBody>
          <a:bodyPr lIns="0" tIns="0" rIns="0" bIns="0" rtlCol="0" anchor="t">
            <a:spAutoFit/>
          </a:bodyPr>
          <a:lstStyle/>
          <a:p>
            <a:pPr marL="0" lvl="0" indent="0" algn="ctr">
              <a:lnSpc>
                <a:spcPts val="6720"/>
              </a:lnSpc>
              <a:spcBef>
                <a:spcPct val="0"/>
              </a:spcBef>
            </a:pPr>
            <a:r>
              <a:rPr lang="en-US" sz="5600">
                <a:solidFill>
                  <a:srgbClr val="FFFFFF"/>
                </a:solidFill>
                <a:latin typeface="Graphik 2"/>
              </a:rPr>
              <a:t>Environmental justice seeks to reduce inequitable environmental burdens experienced by people of color, women, indigenous communities, and those living in economically disadvantaged areas. </a:t>
            </a:r>
          </a:p>
        </p:txBody>
      </p:sp>
      <p:sp>
        <p:nvSpPr>
          <p:cNvPr id="4" name="Freeform 4"/>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3"/>
            <a:stretch>
              <a:fillRect/>
            </a:stretch>
          </a:blipFill>
        </p:spPr>
      </p:sp>
      <p:sp>
        <p:nvSpPr>
          <p:cNvPr id="5" name="AutoShape 5"/>
          <p:cNvSpPr/>
          <p:nvPr/>
        </p:nvSpPr>
        <p:spPr>
          <a:xfrm flipV="1">
            <a:off x="-1350" y="9100706"/>
            <a:ext cx="9705642" cy="0"/>
          </a:xfrm>
          <a:prstGeom prst="line">
            <a:avLst/>
          </a:prstGeom>
          <a:ln w="38100" cap="flat">
            <a:solidFill>
              <a:srgbClr val="FFFFFF"/>
            </a:solidFill>
            <a:prstDash val="solid"/>
            <a:headEnd type="none" w="sm" len="sm"/>
            <a:tailEnd type="none" w="sm" len="sm"/>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TextBox 2"/>
          <p:cNvSpPr txBox="1"/>
          <p:nvPr/>
        </p:nvSpPr>
        <p:spPr>
          <a:xfrm>
            <a:off x="7406978" y="1424845"/>
            <a:ext cx="9466505" cy="1343027"/>
          </a:xfrm>
          <a:prstGeom prst="rect">
            <a:avLst/>
          </a:prstGeom>
        </p:spPr>
        <p:txBody>
          <a:bodyPr lIns="0" tIns="0" rIns="0" bIns="0" rtlCol="0" anchor="t">
            <a:spAutoFit/>
          </a:bodyPr>
          <a:lstStyle/>
          <a:p>
            <a:pPr marL="0" lvl="0" indent="0">
              <a:lnSpc>
                <a:spcPts val="8925"/>
              </a:lnSpc>
            </a:pPr>
            <a:r>
              <a:rPr lang="en-US" sz="8500">
                <a:solidFill>
                  <a:srgbClr val="FFFFFF"/>
                </a:solidFill>
                <a:latin typeface="Graphik 1"/>
              </a:rPr>
              <a:t>Extreme heat</a:t>
            </a:r>
          </a:p>
        </p:txBody>
      </p:sp>
      <p:sp>
        <p:nvSpPr>
          <p:cNvPr id="3" name="AutoShape 3"/>
          <p:cNvSpPr/>
          <p:nvPr/>
        </p:nvSpPr>
        <p:spPr>
          <a:xfrm>
            <a:off x="7021161" y="3032502"/>
            <a:ext cx="9526421" cy="0"/>
          </a:xfrm>
          <a:prstGeom prst="line">
            <a:avLst/>
          </a:prstGeom>
          <a:ln w="38100" cap="flat">
            <a:solidFill>
              <a:srgbClr val="FFFFFF"/>
            </a:solidFill>
            <a:prstDash val="solid"/>
            <a:headEnd type="none" w="sm" len="sm"/>
            <a:tailEnd type="none" w="sm" len="sm"/>
          </a:ln>
        </p:spPr>
      </p:sp>
      <p:grpSp>
        <p:nvGrpSpPr>
          <p:cNvPr id="4" name="Group 4"/>
          <p:cNvGrpSpPr/>
          <p:nvPr/>
        </p:nvGrpSpPr>
        <p:grpSpPr>
          <a:xfrm>
            <a:off x="7021161" y="3717672"/>
            <a:ext cx="10238139" cy="4697863"/>
            <a:chOff x="0" y="0"/>
            <a:chExt cx="13650852" cy="6263818"/>
          </a:xfrm>
        </p:grpSpPr>
        <p:sp>
          <p:nvSpPr>
            <p:cNvPr id="5" name="TextBox 5"/>
            <p:cNvSpPr txBox="1"/>
            <p:nvPr/>
          </p:nvSpPr>
          <p:spPr>
            <a:xfrm>
              <a:off x="0" y="-114300"/>
              <a:ext cx="13650852" cy="679442"/>
            </a:xfrm>
            <a:prstGeom prst="rect">
              <a:avLst/>
            </a:prstGeom>
          </p:spPr>
          <p:txBody>
            <a:bodyPr lIns="0" tIns="0" rIns="0" bIns="0" rtlCol="0" anchor="t">
              <a:spAutoFit/>
            </a:bodyPr>
            <a:lstStyle/>
            <a:p>
              <a:pPr marL="0" lvl="0" indent="0">
                <a:lnSpc>
                  <a:spcPts val="3937"/>
                </a:lnSpc>
              </a:pPr>
              <a:r>
                <a:rPr lang="en-US" sz="2812">
                  <a:solidFill>
                    <a:srgbClr val="FFFFFF"/>
                  </a:solidFill>
                  <a:latin typeface="Graphik 1"/>
                </a:rPr>
                <a:t>Maternal and infant health</a:t>
              </a:r>
            </a:p>
          </p:txBody>
        </p:sp>
        <p:sp>
          <p:nvSpPr>
            <p:cNvPr id="6" name="TextBox 6"/>
            <p:cNvSpPr txBox="1"/>
            <p:nvPr/>
          </p:nvSpPr>
          <p:spPr>
            <a:xfrm>
              <a:off x="0" y="920400"/>
              <a:ext cx="13650852" cy="5343418"/>
            </a:xfrm>
            <a:prstGeom prst="rect">
              <a:avLst/>
            </a:prstGeom>
          </p:spPr>
          <p:txBody>
            <a:bodyPr lIns="0" tIns="0" rIns="0" bIns="0" rtlCol="0" anchor="t">
              <a:spAutoFit/>
            </a:bodyPr>
            <a:lstStyle/>
            <a:p>
              <a:pPr marL="486460" lvl="1" indent="-243230">
                <a:lnSpc>
                  <a:spcPts val="3154"/>
                </a:lnSpc>
                <a:buFont typeface="Arial"/>
                <a:buChar char="•"/>
              </a:pPr>
              <a:r>
                <a:rPr lang="en-US" sz="2253">
                  <a:solidFill>
                    <a:srgbClr val="FFFFFF"/>
                  </a:solidFill>
                  <a:latin typeface="Graphik 3"/>
                </a:rPr>
                <a:t>Studies have shown a summer seasonal effect on gestational diabetes.</a:t>
              </a:r>
            </a:p>
            <a:p>
              <a:pPr>
                <a:lnSpc>
                  <a:spcPts val="3154"/>
                </a:lnSpc>
              </a:pPr>
              <a:endParaRPr lang="en-US" sz="2253">
                <a:solidFill>
                  <a:srgbClr val="FFFFFF"/>
                </a:solidFill>
                <a:latin typeface="Graphik 3"/>
              </a:endParaRPr>
            </a:p>
            <a:p>
              <a:pPr marL="486460" lvl="1" indent="-243230">
                <a:lnSpc>
                  <a:spcPts val="3154"/>
                </a:lnSpc>
                <a:buFont typeface="Arial"/>
                <a:buChar char="•"/>
              </a:pPr>
              <a:r>
                <a:rPr lang="en-US" sz="2253">
                  <a:solidFill>
                    <a:srgbClr val="FFFFFF"/>
                  </a:solidFill>
                  <a:latin typeface="Graphik 3"/>
                </a:rPr>
                <a:t>Extreme heat exposure in early pregnancy is linked to severe hypertensive disorders.</a:t>
              </a:r>
            </a:p>
            <a:p>
              <a:pPr>
                <a:lnSpc>
                  <a:spcPts val="3154"/>
                </a:lnSpc>
              </a:pPr>
              <a:endParaRPr lang="en-US" sz="2253">
                <a:solidFill>
                  <a:srgbClr val="FFFFFF"/>
                </a:solidFill>
                <a:latin typeface="Graphik 3"/>
              </a:endParaRPr>
            </a:p>
            <a:p>
              <a:pPr marL="486460" lvl="1" indent="-243230">
                <a:lnSpc>
                  <a:spcPts val="3154"/>
                </a:lnSpc>
                <a:buFont typeface="Arial"/>
                <a:buChar char="•"/>
              </a:pPr>
              <a:r>
                <a:rPr lang="en-US" sz="2253">
                  <a:solidFill>
                    <a:srgbClr val="FFFFFF"/>
                  </a:solidFill>
                  <a:latin typeface="Graphik 3"/>
                </a:rPr>
                <a:t>Heat exposure during pregnancy increased the risk for hospitalization and at childbirth is associated with longer hospital stays.</a:t>
              </a:r>
            </a:p>
            <a:p>
              <a:pPr>
                <a:lnSpc>
                  <a:spcPts val="3154"/>
                </a:lnSpc>
              </a:pPr>
              <a:endParaRPr lang="en-US" sz="2253">
                <a:solidFill>
                  <a:srgbClr val="FFFFFF"/>
                </a:solidFill>
                <a:latin typeface="Graphik 3"/>
              </a:endParaRPr>
            </a:p>
            <a:p>
              <a:pPr marL="486460" lvl="1" indent="-243230">
                <a:lnSpc>
                  <a:spcPts val="3154"/>
                </a:lnSpc>
                <a:buFont typeface="Arial"/>
                <a:buChar char="•"/>
              </a:pPr>
              <a:r>
                <a:rPr lang="en-US" sz="2253">
                  <a:solidFill>
                    <a:srgbClr val="FFFFFF"/>
                  </a:solidFill>
                  <a:latin typeface="Graphik 3"/>
                </a:rPr>
                <a:t>Maternal heat exposure is linked to preterm birth, low birth weight, and still birth.</a:t>
              </a:r>
            </a:p>
          </p:txBody>
        </p:sp>
      </p:grpSp>
      <p:sp>
        <p:nvSpPr>
          <p:cNvPr id="7" name="Freeform 7"/>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8" name="AutoShape 8"/>
          <p:cNvSpPr/>
          <p:nvPr/>
        </p:nvSpPr>
        <p:spPr>
          <a:xfrm flipV="1">
            <a:off x="-1350" y="9100706"/>
            <a:ext cx="9705642" cy="0"/>
          </a:xfrm>
          <a:prstGeom prst="line">
            <a:avLst/>
          </a:prstGeom>
          <a:ln w="38100" cap="flat">
            <a:solidFill>
              <a:srgbClr val="FFFFFF"/>
            </a:solidFill>
            <a:prstDash val="solid"/>
            <a:headEnd type="none" w="sm" len="sm"/>
            <a:tailEnd type="none" w="sm" len="sm"/>
          </a:ln>
        </p:spPr>
      </p:sp>
      <p:sp>
        <p:nvSpPr>
          <p:cNvPr id="9" name="Freeform 9"/>
          <p:cNvSpPr/>
          <p:nvPr/>
        </p:nvSpPr>
        <p:spPr>
          <a:xfrm>
            <a:off x="1286411" y="2561258"/>
            <a:ext cx="4841703" cy="5164484"/>
          </a:xfrm>
          <a:custGeom>
            <a:avLst/>
            <a:gdLst/>
            <a:ahLst/>
            <a:cxnLst/>
            <a:rect l="l" t="t" r="r" b="b"/>
            <a:pathLst>
              <a:path w="4841703" h="5164484">
                <a:moveTo>
                  <a:pt x="0" y="0"/>
                </a:moveTo>
                <a:lnTo>
                  <a:pt x="4841704" y="0"/>
                </a:lnTo>
                <a:lnTo>
                  <a:pt x="4841704" y="5164484"/>
                </a:lnTo>
                <a:lnTo>
                  <a:pt x="0" y="51644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7651032" y="2824332"/>
            <a:ext cx="10441864" cy="5122274"/>
          </a:xfrm>
          <a:custGeom>
            <a:avLst/>
            <a:gdLst/>
            <a:ahLst/>
            <a:cxnLst/>
            <a:rect l="l" t="t" r="r" b="b"/>
            <a:pathLst>
              <a:path w="10441864" h="5122274">
                <a:moveTo>
                  <a:pt x="0" y="0"/>
                </a:moveTo>
                <a:lnTo>
                  <a:pt x="10441864" y="0"/>
                </a:lnTo>
                <a:lnTo>
                  <a:pt x="10441864" y="5122274"/>
                </a:lnTo>
                <a:lnTo>
                  <a:pt x="0" y="5122274"/>
                </a:lnTo>
                <a:lnTo>
                  <a:pt x="0" y="0"/>
                </a:lnTo>
                <a:close/>
              </a:path>
            </a:pathLst>
          </a:custGeom>
          <a:blipFill>
            <a:blip r:embed="rId2"/>
            <a:stretch>
              <a:fillRect t="-5200" b="-1926"/>
            </a:stretch>
          </a:blipFill>
        </p:spPr>
      </p:sp>
      <p:sp>
        <p:nvSpPr>
          <p:cNvPr id="3" name="TextBox 3"/>
          <p:cNvSpPr txBox="1"/>
          <p:nvPr/>
        </p:nvSpPr>
        <p:spPr>
          <a:xfrm>
            <a:off x="754613" y="200178"/>
            <a:ext cx="11120525" cy="3057525"/>
          </a:xfrm>
          <a:prstGeom prst="rect">
            <a:avLst/>
          </a:prstGeom>
        </p:spPr>
        <p:txBody>
          <a:bodyPr lIns="0" tIns="0" rIns="0" bIns="0" rtlCol="0" anchor="t">
            <a:spAutoFit/>
          </a:bodyPr>
          <a:lstStyle/>
          <a:p>
            <a:pPr marL="0" lvl="0" indent="0">
              <a:lnSpc>
                <a:spcPts val="11376"/>
              </a:lnSpc>
            </a:pPr>
            <a:r>
              <a:rPr lang="en-US" sz="9480">
                <a:solidFill>
                  <a:srgbClr val="FFFFFF"/>
                </a:solidFill>
                <a:latin typeface="Graphik 1"/>
              </a:rPr>
              <a:t>An uncertain future</a:t>
            </a:r>
          </a:p>
        </p:txBody>
      </p:sp>
      <p:sp>
        <p:nvSpPr>
          <p:cNvPr id="4" name="TextBox 4"/>
          <p:cNvSpPr txBox="1"/>
          <p:nvPr/>
        </p:nvSpPr>
        <p:spPr>
          <a:xfrm>
            <a:off x="754613" y="3565011"/>
            <a:ext cx="6674069" cy="4381595"/>
          </a:xfrm>
          <a:prstGeom prst="rect">
            <a:avLst/>
          </a:prstGeom>
        </p:spPr>
        <p:txBody>
          <a:bodyPr lIns="0" tIns="0" rIns="0" bIns="0" rtlCol="0" anchor="t">
            <a:spAutoFit/>
          </a:bodyPr>
          <a:lstStyle/>
          <a:p>
            <a:pPr marL="0" lvl="0" indent="0">
              <a:lnSpc>
                <a:spcPts val="2915"/>
              </a:lnSpc>
            </a:pPr>
            <a:r>
              <a:rPr lang="en-US" sz="2242">
                <a:solidFill>
                  <a:srgbClr val="FFFFFF"/>
                </a:solidFill>
                <a:latin typeface="Graphik 3"/>
              </a:rPr>
              <a:t>The report, Killer Heat from Union of Concerned Scientists, showed what may happen if we take little or no action to reduce global heat-trapping emissions.</a:t>
            </a:r>
          </a:p>
          <a:p>
            <a:pPr marL="0" lvl="0" indent="0">
              <a:lnSpc>
                <a:spcPts val="2915"/>
              </a:lnSpc>
            </a:pPr>
            <a:endParaRPr lang="en-US" sz="2242">
              <a:solidFill>
                <a:srgbClr val="FFFFFF"/>
              </a:solidFill>
              <a:latin typeface="Graphik 3"/>
            </a:endParaRPr>
          </a:p>
          <a:p>
            <a:pPr marL="0" lvl="0" indent="0">
              <a:lnSpc>
                <a:spcPts val="2915"/>
              </a:lnSpc>
            </a:pPr>
            <a:r>
              <a:rPr lang="en-US" sz="2242">
                <a:solidFill>
                  <a:srgbClr val="FFFFFF"/>
                </a:solidFill>
                <a:latin typeface="Graphik 3"/>
              </a:rPr>
              <a:t>By midcentury millions more US residents will be exposed to an average of 7 or more days per year of extreme heat conditions.</a:t>
            </a:r>
          </a:p>
          <a:p>
            <a:pPr marL="0" lvl="0" indent="0">
              <a:lnSpc>
                <a:spcPts val="2915"/>
              </a:lnSpc>
            </a:pPr>
            <a:endParaRPr lang="en-US" sz="2242">
              <a:solidFill>
                <a:srgbClr val="FFFFFF"/>
              </a:solidFill>
              <a:latin typeface="Graphik 3"/>
            </a:endParaRPr>
          </a:p>
          <a:p>
            <a:pPr marL="0" lvl="0" indent="0">
              <a:lnSpc>
                <a:spcPts val="2915"/>
              </a:lnSpc>
            </a:pPr>
            <a:r>
              <a:rPr lang="en-US" sz="2242">
                <a:solidFill>
                  <a:srgbClr val="FFFFFF"/>
                </a:solidFill>
                <a:latin typeface="Graphik 3"/>
              </a:rPr>
              <a:t>By the end of the century 42,000 additional babies will be born preterm every year due to extreme heat.</a:t>
            </a:r>
          </a:p>
        </p:txBody>
      </p:sp>
      <p:sp>
        <p:nvSpPr>
          <p:cNvPr id="5" name="Freeform 5"/>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3"/>
            <a:stretch>
              <a:fillRect/>
            </a:stretch>
          </a:blipFill>
        </p:spPr>
      </p:sp>
      <p:sp>
        <p:nvSpPr>
          <p:cNvPr id="6" name="AutoShape 6"/>
          <p:cNvSpPr/>
          <p:nvPr/>
        </p:nvSpPr>
        <p:spPr>
          <a:xfrm flipV="1">
            <a:off x="-1350" y="9100706"/>
            <a:ext cx="9705642" cy="0"/>
          </a:xfrm>
          <a:prstGeom prst="line">
            <a:avLst/>
          </a:prstGeom>
          <a:ln w="38100" cap="flat">
            <a:solidFill>
              <a:srgbClr val="FFFFFF"/>
            </a:solidFill>
            <a:prstDash val="solid"/>
            <a:headEnd type="none" w="sm" len="sm"/>
            <a:tailEnd type="none" w="sm" len="sm"/>
          </a:ln>
        </p:spPr>
      </p:sp>
      <p:sp>
        <p:nvSpPr>
          <p:cNvPr id="7" name="TextBox 7"/>
          <p:cNvSpPr txBox="1"/>
          <p:nvPr/>
        </p:nvSpPr>
        <p:spPr>
          <a:xfrm>
            <a:off x="7846136" y="7968384"/>
            <a:ext cx="10441864" cy="274756"/>
          </a:xfrm>
          <a:prstGeom prst="rect">
            <a:avLst/>
          </a:prstGeom>
        </p:spPr>
        <p:txBody>
          <a:bodyPr lIns="0" tIns="0" rIns="0" bIns="0" rtlCol="0" anchor="t">
            <a:spAutoFit/>
          </a:bodyPr>
          <a:lstStyle/>
          <a:p>
            <a:pPr>
              <a:lnSpc>
                <a:spcPts val="2180"/>
              </a:lnSpc>
            </a:pPr>
            <a:r>
              <a:rPr lang="en-US" sz="1557" u="sng">
                <a:solidFill>
                  <a:srgbClr val="FFFFFF"/>
                </a:solidFill>
                <a:latin typeface="Arimo"/>
                <a:hlinkClick r:id="rId4" tooltip="https://www.ucsusa.org/sites/default/files/2020-12/UCS_extreme_heat_report_190712b_low-res_corrected12-20.pdf"/>
              </a:rPr>
              <a:t>https://www.ucsusa.org/sites/default/files/2020-12/UCS_extreme_heat_report_190712b_low-res_corrected12-20.pdf</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079999" cy="10287000"/>
            <a:chOff x="0" y="0"/>
            <a:chExt cx="1864691" cy="2709333"/>
          </a:xfrm>
        </p:grpSpPr>
        <p:sp>
          <p:nvSpPr>
            <p:cNvPr id="3" name="Freeform 3"/>
            <p:cNvSpPr/>
            <p:nvPr/>
          </p:nvSpPr>
          <p:spPr>
            <a:xfrm>
              <a:off x="0" y="0"/>
              <a:ext cx="1864691" cy="2709333"/>
            </a:xfrm>
            <a:custGeom>
              <a:avLst/>
              <a:gdLst/>
              <a:ahLst/>
              <a:cxnLst/>
              <a:rect l="l" t="t" r="r" b="b"/>
              <a:pathLst>
                <a:path w="1864691" h="2709333">
                  <a:moveTo>
                    <a:pt x="0" y="0"/>
                  </a:moveTo>
                  <a:lnTo>
                    <a:pt x="1864691" y="0"/>
                  </a:lnTo>
                  <a:lnTo>
                    <a:pt x="1864691" y="2709333"/>
                  </a:lnTo>
                  <a:lnTo>
                    <a:pt x="0" y="2709333"/>
                  </a:lnTo>
                  <a:close/>
                </a:path>
              </a:pathLst>
            </a:custGeom>
            <a:solidFill>
              <a:srgbClr val="000000"/>
            </a:solidFill>
          </p:spPr>
        </p:sp>
        <p:sp>
          <p:nvSpPr>
            <p:cNvPr id="4" name="TextBox 4"/>
            <p:cNvSpPr txBox="1"/>
            <p:nvPr/>
          </p:nvSpPr>
          <p:spPr>
            <a:xfrm>
              <a:off x="0" y="-85725"/>
              <a:ext cx="1864691" cy="2795058"/>
            </a:xfrm>
            <a:prstGeom prst="rect">
              <a:avLst/>
            </a:prstGeom>
          </p:spPr>
          <p:txBody>
            <a:bodyPr lIns="50800" tIns="50800" rIns="50800" bIns="50800" rtlCol="0" anchor="ctr"/>
            <a:lstStyle/>
            <a:p>
              <a:pPr algn="ctr">
                <a:lnSpc>
                  <a:spcPts val="2890"/>
                </a:lnSpc>
              </a:pPr>
              <a:endParaRPr/>
            </a:p>
          </p:txBody>
        </p:sp>
      </p:grpSp>
      <p:sp>
        <p:nvSpPr>
          <p:cNvPr id="5" name="Freeform 5"/>
          <p:cNvSpPr/>
          <p:nvPr/>
        </p:nvSpPr>
        <p:spPr>
          <a:xfrm>
            <a:off x="-14778171" y="0"/>
            <a:ext cx="21858170" cy="12295221"/>
          </a:xfrm>
          <a:custGeom>
            <a:avLst/>
            <a:gdLst/>
            <a:ahLst/>
            <a:cxnLst/>
            <a:rect l="l" t="t" r="r" b="b"/>
            <a:pathLst>
              <a:path w="21858170" h="12295221">
                <a:moveTo>
                  <a:pt x="0" y="0"/>
                </a:moveTo>
                <a:lnTo>
                  <a:pt x="21858170" y="0"/>
                </a:lnTo>
                <a:lnTo>
                  <a:pt x="21858170" y="12295221"/>
                </a:lnTo>
                <a:lnTo>
                  <a:pt x="0" y="12295221"/>
                </a:lnTo>
                <a:lnTo>
                  <a:pt x="0" y="0"/>
                </a:lnTo>
                <a:close/>
              </a:path>
            </a:pathLst>
          </a:custGeom>
          <a:blipFill>
            <a:blip r:embed="rId2">
              <a:alphaModFix amt="65999"/>
            </a:blip>
            <a:stretch>
              <a:fillRect/>
            </a:stretch>
          </a:blipFill>
        </p:spPr>
      </p:sp>
      <p:sp>
        <p:nvSpPr>
          <p:cNvPr id="6" name="Freeform 6"/>
          <p:cNvSpPr/>
          <p:nvPr/>
        </p:nvSpPr>
        <p:spPr>
          <a:xfrm>
            <a:off x="10604814" y="5945186"/>
            <a:ext cx="4156490" cy="2683180"/>
          </a:xfrm>
          <a:custGeom>
            <a:avLst/>
            <a:gdLst/>
            <a:ahLst/>
            <a:cxnLst/>
            <a:rect l="l" t="t" r="r" b="b"/>
            <a:pathLst>
              <a:path w="4156490" h="2683180">
                <a:moveTo>
                  <a:pt x="0" y="0"/>
                </a:moveTo>
                <a:lnTo>
                  <a:pt x="4156491" y="0"/>
                </a:lnTo>
                <a:lnTo>
                  <a:pt x="4156491" y="2683180"/>
                </a:lnTo>
                <a:lnTo>
                  <a:pt x="0" y="2683180"/>
                </a:lnTo>
                <a:lnTo>
                  <a:pt x="0" y="0"/>
                </a:lnTo>
                <a:close/>
              </a:path>
            </a:pathLst>
          </a:custGeom>
          <a:blipFill>
            <a:blip r:embed="rId3"/>
            <a:stretch>
              <a:fillRect/>
            </a:stretch>
          </a:blipFill>
        </p:spPr>
      </p:sp>
      <p:sp>
        <p:nvSpPr>
          <p:cNvPr id="7" name="Freeform 7"/>
          <p:cNvSpPr/>
          <p:nvPr/>
        </p:nvSpPr>
        <p:spPr>
          <a:xfrm>
            <a:off x="9111511" y="9218832"/>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4"/>
            <a:stretch>
              <a:fillRect/>
            </a:stretch>
          </a:blipFill>
        </p:spPr>
      </p:sp>
      <p:sp>
        <p:nvSpPr>
          <p:cNvPr id="8" name="AutoShape 8"/>
          <p:cNvSpPr/>
          <p:nvPr/>
        </p:nvSpPr>
        <p:spPr>
          <a:xfrm flipV="1">
            <a:off x="9040364" y="9094081"/>
            <a:ext cx="9705642" cy="0"/>
          </a:xfrm>
          <a:prstGeom prst="line">
            <a:avLst/>
          </a:prstGeom>
          <a:ln w="38100" cap="flat">
            <a:solidFill>
              <a:srgbClr val="FFFFFF"/>
            </a:solidFill>
            <a:prstDash val="solid"/>
            <a:headEnd type="none" w="sm" len="sm"/>
            <a:tailEnd type="none" w="sm" len="sm"/>
          </a:ln>
        </p:spPr>
      </p:sp>
      <p:sp>
        <p:nvSpPr>
          <p:cNvPr id="9" name="TextBox 9"/>
          <p:cNvSpPr txBox="1"/>
          <p:nvPr/>
        </p:nvSpPr>
        <p:spPr>
          <a:xfrm>
            <a:off x="7557553" y="351211"/>
            <a:ext cx="10251014" cy="5147310"/>
          </a:xfrm>
          <a:prstGeom prst="rect">
            <a:avLst/>
          </a:prstGeom>
        </p:spPr>
        <p:txBody>
          <a:bodyPr lIns="0" tIns="0" rIns="0" bIns="0" rtlCol="0" anchor="t">
            <a:spAutoFit/>
          </a:bodyPr>
          <a:lstStyle/>
          <a:p>
            <a:pPr algn="ctr">
              <a:lnSpc>
                <a:spcPts val="4799"/>
              </a:lnSpc>
            </a:pPr>
            <a:r>
              <a:rPr lang="en-US" sz="3199" u="sng">
                <a:solidFill>
                  <a:srgbClr val="FFFFFF"/>
                </a:solidFill>
                <a:latin typeface="Graphik 3"/>
              </a:rPr>
              <a:t>Miami Public Awareness Campaign</a:t>
            </a:r>
          </a:p>
          <a:p>
            <a:pPr>
              <a:lnSpc>
                <a:spcPts val="4349"/>
              </a:lnSpc>
            </a:pPr>
            <a:endParaRPr lang="en-US" sz="3199" u="sng">
              <a:solidFill>
                <a:srgbClr val="FFFFFF"/>
              </a:solidFill>
              <a:latin typeface="Graphik 3"/>
            </a:endParaRPr>
          </a:p>
          <a:p>
            <a:pPr>
              <a:lnSpc>
                <a:spcPts val="3900"/>
              </a:lnSpc>
            </a:pPr>
            <a:r>
              <a:rPr lang="en-US" sz="2600">
                <a:solidFill>
                  <a:srgbClr val="FFFFFF"/>
                </a:solidFill>
                <a:latin typeface="Graphik 3"/>
              </a:rPr>
              <a:t>Women’s Fund Miami-Dade led a cross-sector collaborative effort to raise the urgency to address extreme heat and pregnancy health in the Miami area.</a:t>
            </a:r>
          </a:p>
          <a:p>
            <a:pPr>
              <a:lnSpc>
                <a:spcPts val="3900"/>
              </a:lnSpc>
            </a:pPr>
            <a:endParaRPr lang="en-US" sz="2600">
              <a:solidFill>
                <a:srgbClr val="FFFFFF"/>
              </a:solidFill>
              <a:latin typeface="Graphik 3"/>
            </a:endParaRPr>
          </a:p>
          <a:p>
            <a:pPr>
              <a:lnSpc>
                <a:spcPts val="3900"/>
              </a:lnSpc>
            </a:pPr>
            <a:r>
              <a:rPr lang="en-US" sz="2600">
                <a:solidFill>
                  <a:srgbClr val="FFFFFF"/>
                </a:solidFill>
                <a:latin typeface="Graphik 3"/>
              </a:rPr>
              <a:t>A billboard was erected in 2021, a first of it’s kind awareness effort led by an NGO.</a:t>
            </a:r>
          </a:p>
          <a:p>
            <a:pPr>
              <a:lnSpc>
                <a:spcPts val="3900"/>
              </a:lnSpc>
            </a:pPr>
            <a:endParaRPr lang="en-US" sz="2600">
              <a:solidFill>
                <a:srgbClr val="FFFFFF"/>
              </a:solidFill>
              <a:latin typeface="Graphik 3"/>
            </a:endParaRPr>
          </a:p>
          <a:p>
            <a:pPr marL="0" lvl="0" indent="0" algn="l">
              <a:lnSpc>
                <a:spcPts val="3900"/>
              </a:lnSpc>
              <a:spcBef>
                <a:spcPct val="0"/>
              </a:spcBef>
            </a:pPr>
            <a:r>
              <a:rPr lang="en-US" sz="2600">
                <a:solidFill>
                  <a:srgbClr val="FFFFFF"/>
                </a:solidFill>
                <a:latin typeface="Graphik 3"/>
              </a:rPr>
              <a:t>The effort also resulted in Miami hiring its first Chief Heat Officer!</a:t>
            </a:r>
          </a:p>
        </p:txBody>
      </p:sp>
      <p:sp>
        <p:nvSpPr>
          <p:cNvPr id="10" name="TextBox 10"/>
          <p:cNvSpPr txBox="1"/>
          <p:nvPr/>
        </p:nvSpPr>
        <p:spPr>
          <a:xfrm>
            <a:off x="248961" y="6052360"/>
            <a:ext cx="6582078" cy="3571875"/>
          </a:xfrm>
          <a:prstGeom prst="rect">
            <a:avLst/>
          </a:prstGeom>
        </p:spPr>
        <p:txBody>
          <a:bodyPr lIns="0" tIns="0" rIns="0" bIns="0" rtlCol="0" anchor="t">
            <a:spAutoFit/>
          </a:bodyPr>
          <a:lstStyle/>
          <a:p>
            <a:pPr marL="0" lvl="0" indent="0">
              <a:lnSpc>
                <a:spcPts val="5520"/>
              </a:lnSpc>
              <a:spcBef>
                <a:spcPct val="0"/>
              </a:spcBef>
            </a:pPr>
            <a:r>
              <a:rPr lang="en-US" sz="4600">
                <a:solidFill>
                  <a:srgbClr val="FFFFFF"/>
                </a:solidFill>
                <a:latin typeface="Graphik 1"/>
              </a:rPr>
              <a:t>Addressing the lack of awareness re: risks to maternal and infant health from extreme heat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9111511" y="9218832"/>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3" name="AutoShape 3"/>
          <p:cNvSpPr/>
          <p:nvPr/>
        </p:nvSpPr>
        <p:spPr>
          <a:xfrm flipV="1">
            <a:off x="9040364" y="9094081"/>
            <a:ext cx="9705642" cy="0"/>
          </a:xfrm>
          <a:prstGeom prst="line">
            <a:avLst/>
          </a:prstGeom>
          <a:ln w="38100" cap="flat">
            <a:solidFill>
              <a:srgbClr val="FFFFFF"/>
            </a:solidFill>
            <a:prstDash val="solid"/>
            <a:headEnd type="none" w="sm" len="sm"/>
            <a:tailEnd type="none" w="sm" len="sm"/>
          </a:ln>
        </p:spPr>
      </p:sp>
      <p:sp>
        <p:nvSpPr>
          <p:cNvPr id="4" name="Freeform 4"/>
          <p:cNvSpPr/>
          <p:nvPr/>
        </p:nvSpPr>
        <p:spPr>
          <a:xfrm>
            <a:off x="776653" y="507921"/>
            <a:ext cx="7164077" cy="9271158"/>
          </a:xfrm>
          <a:custGeom>
            <a:avLst/>
            <a:gdLst/>
            <a:ahLst/>
            <a:cxnLst/>
            <a:rect l="l" t="t" r="r" b="b"/>
            <a:pathLst>
              <a:path w="7164077" h="9271158">
                <a:moveTo>
                  <a:pt x="0" y="0"/>
                </a:moveTo>
                <a:lnTo>
                  <a:pt x="7164077" y="0"/>
                </a:lnTo>
                <a:lnTo>
                  <a:pt x="7164077" y="9271158"/>
                </a:lnTo>
                <a:lnTo>
                  <a:pt x="0" y="9271158"/>
                </a:lnTo>
                <a:lnTo>
                  <a:pt x="0" y="0"/>
                </a:lnTo>
                <a:close/>
              </a:path>
            </a:pathLst>
          </a:custGeom>
          <a:blipFill>
            <a:blip r:embed="rId3"/>
            <a:stretch>
              <a:fillRect/>
            </a:stretch>
          </a:blipFill>
        </p:spPr>
      </p:sp>
      <p:grpSp>
        <p:nvGrpSpPr>
          <p:cNvPr id="5" name="Group 5"/>
          <p:cNvGrpSpPr/>
          <p:nvPr/>
        </p:nvGrpSpPr>
        <p:grpSpPr>
          <a:xfrm>
            <a:off x="8845217" y="1028700"/>
            <a:ext cx="9007780" cy="7715083"/>
            <a:chOff x="0" y="0"/>
            <a:chExt cx="12010373" cy="10286777"/>
          </a:xfrm>
        </p:grpSpPr>
        <p:sp>
          <p:nvSpPr>
            <p:cNvPr id="6" name="TextBox 6"/>
            <p:cNvSpPr txBox="1"/>
            <p:nvPr/>
          </p:nvSpPr>
          <p:spPr>
            <a:xfrm>
              <a:off x="0" y="933988"/>
              <a:ext cx="12010373" cy="3193597"/>
            </a:xfrm>
            <a:prstGeom prst="rect">
              <a:avLst/>
            </a:prstGeom>
          </p:spPr>
          <p:txBody>
            <a:bodyPr lIns="0" tIns="0" rIns="0" bIns="0" rtlCol="0" anchor="t">
              <a:spAutoFit/>
            </a:bodyPr>
            <a:lstStyle/>
            <a:p>
              <a:pPr marL="0" lvl="0" indent="0" algn="ctr">
                <a:lnSpc>
                  <a:spcPts val="8839"/>
                </a:lnSpc>
              </a:pPr>
              <a:r>
                <a:rPr lang="en-US" sz="8035">
                  <a:solidFill>
                    <a:srgbClr val="FFFFFF"/>
                  </a:solidFill>
                  <a:latin typeface="Graphik 1"/>
                </a:rPr>
                <a:t>Disasters and displacement</a:t>
              </a:r>
            </a:p>
          </p:txBody>
        </p:sp>
        <p:sp>
          <p:nvSpPr>
            <p:cNvPr id="7" name="TextBox 7"/>
            <p:cNvSpPr txBox="1"/>
            <p:nvPr/>
          </p:nvSpPr>
          <p:spPr>
            <a:xfrm>
              <a:off x="0" y="-76200"/>
              <a:ext cx="12010373" cy="656216"/>
            </a:xfrm>
            <a:prstGeom prst="rect">
              <a:avLst/>
            </a:prstGeom>
          </p:spPr>
          <p:txBody>
            <a:bodyPr lIns="0" tIns="0" rIns="0" bIns="0" rtlCol="0" anchor="t">
              <a:spAutoFit/>
            </a:bodyPr>
            <a:lstStyle/>
            <a:p>
              <a:pPr marL="0" lvl="0" indent="0" algn="ctr">
                <a:lnSpc>
                  <a:spcPts val="3668"/>
                </a:lnSpc>
              </a:pPr>
              <a:r>
                <a:rPr lang="en-US" sz="2911">
                  <a:solidFill>
                    <a:srgbClr val="FFFFFF"/>
                  </a:solidFill>
                  <a:latin typeface="Graphik 3"/>
                </a:rPr>
                <a:t>High Level Overview</a:t>
              </a:r>
            </a:p>
          </p:txBody>
        </p:sp>
        <p:sp>
          <p:nvSpPr>
            <p:cNvPr id="8" name="TextBox 8"/>
            <p:cNvSpPr txBox="1"/>
            <p:nvPr/>
          </p:nvSpPr>
          <p:spPr>
            <a:xfrm>
              <a:off x="0" y="4680471"/>
              <a:ext cx="12010373" cy="5606306"/>
            </a:xfrm>
            <a:prstGeom prst="rect">
              <a:avLst/>
            </a:prstGeom>
          </p:spPr>
          <p:txBody>
            <a:bodyPr lIns="0" tIns="0" rIns="0" bIns="0" rtlCol="0" anchor="t">
              <a:spAutoFit/>
            </a:bodyPr>
            <a:lstStyle/>
            <a:p>
              <a:pPr algn="ctr">
                <a:lnSpc>
                  <a:spcPts val="3052"/>
                </a:lnSpc>
              </a:pPr>
              <a:r>
                <a:rPr lang="en-US" sz="2211">
                  <a:solidFill>
                    <a:srgbClr val="FFFFFF"/>
                  </a:solidFill>
                  <a:latin typeface="Graphik 3"/>
                </a:rPr>
                <a:t>Long-standing structural racism has led to increased vulnerability of low-income and racially and ethnically marginalized individuals to exposures to climate related disasters. </a:t>
              </a:r>
            </a:p>
            <a:p>
              <a:pPr algn="ctr">
                <a:lnSpc>
                  <a:spcPts val="3052"/>
                </a:lnSpc>
              </a:pPr>
              <a:endParaRPr lang="en-US" sz="2211">
                <a:solidFill>
                  <a:srgbClr val="FFFFFF"/>
                </a:solidFill>
                <a:latin typeface="Graphik 3"/>
              </a:endParaRPr>
            </a:p>
            <a:p>
              <a:pPr algn="ctr">
                <a:lnSpc>
                  <a:spcPts val="3052"/>
                </a:lnSpc>
              </a:pPr>
              <a:r>
                <a:rPr lang="en-US" sz="2211">
                  <a:solidFill>
                    <a:srgbClr val="FFFFFF"/>
                  </a:solidFill>
                  <a:latin typeface="Graphik 3"/>
                </a:rPr>
                <a:t>Disasters can lead to exposure to environmental pollutants, psychological stressors, and lack of healthcare access while also interacting with other social drivers of health.</a:t>
              </a:r>
            </a:p>
            <a:p>
              <a:pPr algn="ctr">
                <a:lnSpc>
                  <a:spcPts val="3052"/>
                </a:lnSpc>
              </a:pPr>
              <a:endParaRPr lang="en-US" sz="2211">
                <a:solidFill>
                  <a:srgbClr val="FFFFFF"/>
                </a:solidFill>
                <a:latin typeface="Graphik 3"/>
              </a:endParaRPr>
            </a:p>
            <a:p>
              <a:pPr marL="0" lvl="0" indent="0" algn="ctr">
                <a:lnSpc>
                  <a:spcPts val="3052"/>
                </a:lnSpc>
              </a:pPr>
              <a:r>
                <a:rPr lang="en-US" sz="2211">
                  <a:solidFill>
                    <a:srgbClr val="FFFFFF"/>
                  </a:solidFill>
                  <a:latin typeface="Graphik 3"/>
                </a:rPr>
                <a:t>Short and long-term effects can impact maternal and infant health, worsening already inequitable outcomes for the most vulnerable people and communities.</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TextBox 2"/>
          <p:cNvSpPr txBox="1"/>
          <p:nvPr/>
        </p:nvSpPr>
        <p:spPr>
          <a:xfrm>
            <a:off x="639488" y="367656"/>
            <a:ext cx="11242335" cy="2333630"/>
          </a:xfrm>
          <a:prstGeom prst="rect">
            <a:avLst/>
          </a:prstGeom>
        </p:spPr>
        <p:txBody>
          <a:bodyPr lIns="0" tIns="0" rIns="0" bIns="0" rtlCol="0" anchor="t">
            <a:spAutoFit/>
          </a:bodyPr>
          <a:lstStyle/>
          <a:p>
            <a:pPr marL="0" lvl="0" indent="0">
              <a:lnSpc>
                <a:spcPts val="8400"/>
              </a:lnSpc>
            </a:pPr>
            <a:r>
              <a:rPr lang="en-US" sz="8000">
                <a:solidFill>
                  <a:srgbClr val="FFFFFF"/>
                </a:solidFill>
                <a:latin typeface="Graphik 1"/>
              </a:rPr>
              <a:t>Disasters and displacement</a:t>
            </a:r>
          </a:p>
        </p:txBody>
      </p:sp>
      <p:sp>
        <p:nvSpPr>
          <p:cNvPr id="3" name="AutoShape 3"/>
          <p:cNvSpPr/>
          <p:nvPr/>
        </p:nvSpPr>
        <p:spPr>
          <a:xfrm flipV="1">
            <a:off x="0" y="2691761"/>
            <a:ext cx="7990568" cy="19050"/>
          </a:xfrm>
          <a:prstGeom prst="line">
            <a:avLst/>
          </a:prstGeom>
          <a:ln w="38100" cap="flat">
            <a:solidFill>
              <a:srgbClr val="FFFFFF"/>
            </a:solidFill>
            <a:prstDash val="solid"/>
            <a:headEnd type="none" w="sm" len="sm"/>
            <a:tailEnd type="none" w="sm" len="sm"/>
          </a:ln>
        </p:spPr>
      </p:sp>
      <p:sp>
        <p:nvSpPr>
          <p:cNvPr id="4" name="Freeform 4"/>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5" name="AutoShape 5"/>
          <p:cNvSpPr/>
          <p:nvPr/>
        </p:nvSpPr>
        <p:spPr>
          <a:xfrm flipV="1">
            <a:off x="-1350" y="9100706"/>
            <a:ext cx="9705642" cy="0"/>
          </a:xfrm>
          <a:prstGeom prst="line">
            <a:avLst/>
          </a:prstGeom>
          <a:ln w="38100" cap="flat">
            <a:solidFill>
              <a:srgbClr val="FFFFFF"/>
            </a:solidFill>
            <a:prstDash val="solid"/>
            <a:headEnd type="none" w="sm" len="sm"/>
            <a:tailEnd type="none" w="sm" len="sm"/>
          </a:ln>
        </p:spPr>
      </p:sp>
      <p:sp>
        <p:nvSpPr>
          <p:cNvPr id="6" name="Freeform 6"/>
          <p:cNvSpPr/>
          <p:nvPr/>
        </p:nvSpPr>
        <p:spPr>
          <a:xfrm>
            <a:off x="13367593" y="1479303"/>
            <a:ext cx="4444415" cy="6816723"/>
          </a:xfrm>
          <a:custGeom>
            <a:avLst/>
            <a:gdLst/>
            <a:ahLst/>
            <a:cxnLst/>
            <a:rect l="l" t="t" r="r" b="b"/>
            <a:pathLst>
              <a:path w="4444415" h="6816723">
                <a:moveTo>
                  <a:pt x="0" y="0"/>
                </a:moveTo>
                <a:lnTo>
                  <a:pt x="4444415" y="0"/>
                </a:lnTo>
                <a:lnTo>
                  <a:pt x="4444415" y="6816723"/>
                </a:lnTo>
                <a:lnTo>
                  <a:pt x="0" y="6816723"/>
                </a:lnTo>
                <a:lnTo>
                  <a:pt x="0" y="0"/>
                </a:lnTo>
                <a:close/>
              </a:path>
            </a:pathLst>
          </a:custGeom>
          <a:blipFill>
            <a:blip r:embed="rId3"/>
            <a:stretch>
              <a:fillRect l="-34867" r="-95342"/>
            </a:stretch>
          </a:blipFill>
        </p:spPr>
      </p:sp>
      <p:grpSp>
        <p:nvGrpSpPr>
          <p:cNvPr id="7" name="Group 7"/>
          <p:cNvGrpSpPr/>
          <p:nvPr/>
        </p:nvGrpSpPr>
        <p:grpSpPr>
          <a:xfrm>
            <a:off x="750035" y="3161629"/>
            <a:ext cx="4911190" cy="4953588"/>
            <a:chOff x="0" y="0"/>
            <a:chExt cx="6548253" cy="6604785"/>
          </a:xfrm>
        </p:grpSpPr>
        <p:sp>
          <p:nvSpPr>
            <p:cNvPr id="8" name="TextBox 8"/>
            <p:cNvSpPr txBox="1"/>
            <p:nvPr/>
          </p:nvSpPr>
          <p:spPr>
            <a:xfrm>
              <a:off x="0" y="-104775"/>
              <a:ext cx="6548253" cy="646817"/>
            </a:xfrm>
            <a:prstGeom prst="rect">
              <a:avLst/>
            </a:prstGeom>
          </p:spPr>
          <p:txBody>
            <a:bodyPr lIns="0" tIns="0" rIns="0" bIns="0" rtlCol="0" anchor="t">
              <a:spAutoFit/>
            </a:bodyPr>
            <a:lstStyle/>
            <a:p>
              <a:pPr marL="0" lvl="0" indent="0">
                <a:lnSpc>
                  <a:spcPts val="3797"/>
                </a:lnSpc>
              </a:pPr>
              <a:r>
                <a:rPr lang="en-US" sz="2712">
                  <a:solidFill>
                    <a:srgbClr val="FFFFFF"/>
                  </a:solidFill>
                  <a:latin typeface="Graphik 1"/>
                </a:rPr>
                <a:t>Maternal and infant health</a:t>
              </a:r>
            </a:p>
          </p:txBody>
        </p:sp>
        <p:sp>
          <p:nvSpPr>
            <p:cNvPr id="9" name="TextBox 9"/>
            <p:cNvSpPr txBox="1"/>
            <p:nvPr/>
          </p:nvSpPr>
          <p:spPr>
            <a:xfrm>
              <a:off x="0" y="897300"/>
              <a:ext cx="6548253" cy="5707484"/>
            </a:xfrm>
            <a:prstGeom prst="rect">
              <a:avLst/>
            </a:prstGeom>
          </p:spPr>
          <p:txBody>
            <a:bodyPr lIns="0" tIns="0" rIns="0" bIns="0" rtlCol="0" anchor="t">
              <a:spAutoFit/>
            </a:bodyPr>
            <a:lstStyle/>
            <a:p>
              <a:pPr marL="443281" lvl="1" indent="-221641">
                <a:lnSpc>
                  <a:spcPts val="2874"/>
                </a:lnSpc>
                <a:buFont typeface="Arial"/>
                <a:buChar char="•"/>
              </a:pPr>
              <a:r>
                <a:rPr lang="en-US" sz="2053">
                  <a:solidFill>
                    <a:srgbClr val="FFFFFF"/>
                  </a:solidFill>
                  <a:latin typeface="Graphik 3"/>
                </a:rPr>
                <a:t>Disasters can increase risk for adverse pregnancy outcomes through a number of pathways-stress, environmental contamination, exacerbating pre-existing conditions, and disruption of healthcare services and utilities.</a:t>
              </a:r>
            </a:p>
            <a:p>
              <a:pPr>
                <a:lnSpc>
                  <a:spcPts val="2874"/>
                </a:lnSpc>
              </a:pPr>
              <a:endParaRPr lang="en-US" sz="2053">
                <a:solidFill>
                  <a:srgbClr val="FFFFFF"/>
                </a:solidFill>
                <a:latin typeface="Graphik 3"/>
              </a:endParaRPr>
            </a:p>
            <a:p>
              <a:pPr marL="421690" lvl="1" indent="-210845">
                <a:lnSpc>
                  <a:spcPts val="2734"/>
                </a:lnSpc>
                <a:buFont typeface="Arial"/>
                <a:buChar char="•"/>
              </a:pPr>
              <a:r>
                <a:rPr lang="en-US" sz="1953">
                  <a:solidFill>
                    <a:srgbClr val="FFFFFF"/>
                  </a:solidFill>
                  <a:latin typeface="Graphik 3"/>
                </a:rPr>
                <a:t>Increased risk for preterm birth, still birth, low birthweight, small for gestational age, and severe maternal morbidity.</a:t>
              </a:r>
            </a:p>
          </p:txBody>
        </p:sp>
      </p:grpSp>
      <p:grpSp>
        <p:nvGrpSpPr>
          <p:cNvPr id="10" name="Group 10"/>
          <p:cNvGrpSpPr/>
          <p:nvPr/>
        </p:nvGrpSpPr>
        <p:grpSpPr>
          <a:xfrm>
            <a:off x="6308925" y="3161629"/>
            <a:ext cx="6280031" cy="5831159"/>
            <a:chOff x="0" y="0"/>
            <a:chExt cx="8373374" cy="7774878"/>
          </a:xfrm>
        </p:grpSpPr>
        <p:sp>
          <p:nvSpPr>
            <p:cNvPr id="11" name="TextBox 11"/>
            <p:cNvSpPr txBox="1"/>
            <p:nvPr/>
          </p:nvSpPr>
          <p:spPr>
            <a:xfrm>
              <a:off x="0" y="-104775"/>
              <a:ext cx="8373374" cy="646817"/>
            </a:xfrm>
            <a:prstGeom prst="rect">
              <a:avLst/>
            </a:prstGeom>
          </p:spPr>
          <p:txBody>
            <a:bodyPr lIns="0" tIns="0" rIns="0" bIns="0" rtlCol="0" anchor="t">
              <a:spAutoFit/>
            </a:bodyPr>
            <a:lstStyle/>
            <a:p>
              <a:pPr marL="0" lvl="0" indent="0">
                <a:lnSpc>
                  <a:spcPts val="3797"/>
                </a:lnSpc>
              </a:pPr>
              <a:r>
                <a:rPr lang="en-US" sz="2712">
                  <a:solidFill>
                    <a:srgbClr val="FFFFFF"/>
                  </a:solidFill>
                  <a:latin typeface="Graphik 1"/>
                </a:rPr>
                <a:t>Inequitable exposure</a:t>
              </a:r>
            </a:p>
          </p:txBody>
        </p:sp>
        <p:sp>
          <p:nvSpPr>
            <p:cNvPr id="12" name="TextBox 12"/>
            <p:cNvSpPr txBox="1"/>
            <p:nvPr/>
          </p:nvSpPr>
          <p:spPr>
            <a:xfrm>
              <a:off x="0" y="897300"/>
              <a:ext cx="8373374" cy="6877578"/>
            </a:xfrm>
            <a:prstGeom prst="rect">
              <a:avLst/>
            </a:prstGeom>
          </p:spPr>
          <p:txBody>
            <a:bodyPr lIns="0" tIns="0" rIns="0" bIns="0" rtlCol="0" anchor="t">
              <a:spAutoFit/>
            </a:bodyPr>
            <a:lstStyle/>
            <a:p>
              <a:pPr marL="421690" lvl="1" indent="-210845">
                <a:lnSpc>
                  <a:spcPts val="2734"/>
                </a:lnSpc>
                <a:buFont typeface="Arial"/>
                <a:buChar char="•"/>
              </a:pPr>
              <a:r>
                <a:rPr lang="en-US" sz="1953">
                  <a:solidFill>
                    <a:srgbClr val="FFFFFF"/>
                  </a:solidFill>
                  <a:latin typeface="Graphik 3"/>
                </a:rPr>
                <a:t>Low-income communities of color are often at the frontline, experiencing the most immediate and harmful impacts of climate change due to longstanding environmental inequities, exploitation, and unequal policy infrastructure. </a:t>
              </a:r>
            </a:p>
            <a:p>
              <a:pPr>
                <a:lnSpc>
                  <a:spcPts val="2734"/>
                </a:lnSpc>
              </a:pPr>
              <a:endParaRPr lang="en-US" sz="1953">
                <a:solidFill>
                  <a:srgbClr val="FFFFFF"/>
                </a:solidFill>
                <a:latin typeface="Graphik 3"/>
              </a:endParaRPr>
            </a:p>
            <a:p>
              <a:pPr marL="421690" lvl="1" indent="-210845">
                <a:lnSpc>
                  <a:spcPts val="2734"/>
                </a:lnSpc>
                <a:buFont typeface="Arial"/>
                <a:buChar char="•"/>
              </a:pPr>
              <a:r>
                <a:rPr lang="en-US" sz="1953">
                  <a:solidFill>
                    <a:srgbClr val="FFFFFF"/>
                  </a:solidFill>
                  <a:latin typeface="Graphik 3"/>
                </a:rPr>
                <a:t>In the US, low-income people are less likely to have flood insurance, Black people are more likely to contract and die from </a:t>
              </a:r>
              <a:r>
                <a:rPr lang="en-US" sz="1953">
                  <a:solidFill>
                    <a:srgbClr val="FFFFFF"/>
                  </a:solidFill>
                  <a:latin typeface="Graphik 3"/>
                  <a:hlinkClick r:id="rId4" tooltip="https://www.ejeph.com/download/covid-19-and-environmental-racism-challenges-and-recommendations-10999.pdf"/>
                </a:rPr>
                <a:t>COVID-19</a:t>
              </a:r>
              <a:r>
                <a:rPr lang="en-US" sz="1953">
                  <a:solidFill>
                    <a:srgbClr val="FFFFFF"/>
                  </a:solidFill>
                  <a:latin typeface="Graphik 3"/>
                </a:rPr>
                <a:t>, and Native Americans are six times more likely than other populations to live in wildfire-prone areas.</a:t>
              </a:r>
            </a:p>
            <a:p>
              <a:pPr>
                <a:lnSpc>
                  <a:spcPts val="2734"/>
                </a:lnSpc>
              </a:pPr>
              <a:endParaRPr lang="en-US" sz="1953">
                <a:solidFill>
                  <a:srgbClr val="FFFFFF"/>
                </a:solidFill>
                <a:latin typeface="Graphik 3"/>
              </a:endParaRPr>
            </a:p>
            <a:p>
              <a:pPr marL="421690" lvl="1" indent="-210845">
                <a:lnSpc>
                  <a:spcPts val="2734"/>
                </a:lnSpc>
                <a:buFont typeface="Arial"/>
                <a:buChar char="•"/>
              </a:pPr>
              <a:r>
                <a:rPr lang="en-US" sz="1953">
                  <a:solidFill>
                    <a:srgbClr val="FFFFFF"/>
                  </a:solidFill>
                  <a:latin typeface="Graphik 3"/>
                </a:rPr>
                <a:t>Frontline communities are also underrepresented in disaster planning, policy, and funding decisions.</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838887" y="3948177"/>
            <a:ext cx="19647259" cy="6478512"/>
            <a:chOff x="0" y="0"/>
            <a:chExt cx="5174587" cy="1706275"/>
          </a:xfrm>
        </p:grpSpPr>
        <p:sp>
          <p:nvSpPr>
            <p:cNvPr id="3" name="Freeform 3"/>
            <p:cNvSpPr/>
            <p:nvPr/>
          </p:nvSpPr>
          <p:spPr>
            <a:xfrm>
              <a:off x="0" y="0"/>
              <a:ext cx="5174586" cy="1706275"/>
            </a:xfrm>
            <a:custGeom>
              <a:avLst/>
              <a:gdLst/>
              <a:ahLst/>
              <a:cxnLst/>
              <a:rect l="l" t="t" r="r" b="b"/>
              <a:pathLst>
                <a:path w="5174586" h="1706275">
                  <a:moveTo>
                    <a:pt x="0" y="0"/>
                  </a:moveTo>
                  <a:lnTo>
                    <a:pt x="5174586" y="0"/>
                  </a:lnTo>
                  <a:lnTo>
                    <a:pt x="5174586" y="1706275"/>
                  </a:lnTo>
                  <a:lnTo>
                    <a:pt x="0" y="1706275"/>
                  </a:lnTo>
                  <a:close/>
                </a:path>
              </a:pathLst>
            </a:custGeom>
            <a:solidFill>
              <a:srgbClr val="000000"/>
            </a:solidFill>
          </p:spPr>
        </p:sp>
        <p:sp>
          <p:nvSpPr>
            <p:cNvPr id="4" name="TextBox 4"/>
            <p:cNvSpPr txBox="1"/>
            <p:nvPr/>
          </p:nvSpPr>
          <p:spPr>
            <a:xfrm>
              <a:off x="0" y="-57150"/>
              <a:ext cx="5174587" cy="1763425"/>
            </a:xfrm>
            <a:prstGeom prst="rect">
              <a:avLst/>
            </a:prstGeom>
          </p:spPr>
          <p:txBody>
            <a:bodyPr lIns="50800" tIns="50800" rIns="50800" bIns="50800" rtlCol="0" anchor="ctr"/>
            <a:lstStyle/>
            <a:p>
              <a:pPr algn="ctr">
                <a:lnSpc>
                  <a:spcPts val="3150"/>
                </a:lnSpc>
              </a:pPr>
              <a:endParaRPr/>
            </a:p>
          </p:txBody>
        </p:sp>
      </p:grpSp>
      <p:sp>
        <p:nvSpPr>
          <p:cNvPr id="5" name="AutoShape 5"/>
          <p:cNvSpPr/>
          <p:nvPr/>
        </p:nvSpPr>
        <p:spPr>
          <a:xfrm>
            <a:off x="-457956" y="3967227"/>
            <a:ext cx="18745956" cy="0"/>
          </a:xfrm>
          <a:prstGeom prst="line">
            <a:avLst/>
          </a:prstGeom>
          <a:ln w="38100" cap="flat">
            <a:solidFill>
              <a:srgbClr val="5B3DB2"/>
            </a:solidFill>
            <a:prstDash val="solid"/>
            <a:headEnd type="none" w="sm" len="sm"/>
            <a:tailEnd type="none" w="sm" len="sm"/>
          </a:ln>
        </p:spPr>
      </p:sp>
      <p:sp>
        <p:nvSpPr>
          <p:cNvPr id="6" name="Freeform 6"/>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7" name="AutoShape 7"/>
          <p:cNvSpPr/>
          <p:nvPr/>
        </p:nvSpPr>
        <p:spPr>
          <a:xfrm flipV="1">
            <a:off x="-1350" y="9100706"/>
            <a:ext cx="9705642" cy="0"/>
          </a:xfrm>
          <a:prstGeom prst="line">
            <a:avLst/>
          </a:prstGeom>
          <a:ln w="38100" cap="flat">
            <a:solidFill>
              <a:srgbClr val="FFFFFF"/>
            </a:solidFill>
            <a:prstDash val="solid"/>
            <a:headEnd type="none" w="sm" len="sm"/>
            <a:tailEnd type="none" w="sm" len="sm"/>
          </a:ln>
        </p:spPr>
      </p:sp>
      <p:sp>
        <p:nvSpPr>
          <p:cNvPr id="8" name="TextBox 8"/>
          <p:cNvSpPr txBox="1"/>
          <p:nvPr/>
        </p:nvSpPr>
        <p:spPr>
          <a:xfrm>
            <a:off x="499940" y="877216"/>
            <a:ext cx="17288119" cy="1950938"/>
          </a:xfrm>
          <a:prstGeom prst="rect">
            <a:avLst/>
          </a:prstGeom>
        </p:spPr>
        <p:txBody>
          <a:bodyPr lIns="0" tIns="0" rIns="0" bIns="0" rtlCol="0" anchor="t">
            <a:spAutoFit/>
          </a:bodyPr>
          <a:lstStyle/>
          <a:p>
            <a:pPr marL="0" lvl="0" indent="0" algn="ctr">
              <a:lnSpc>
                <a:spcPts val="6902"/>
              </a:lnSpc>
              <a:spcBef>
                <a:spcPct val="0"/>
              </a:spcBef>
            </a:pPr>
            <a:r>
              <a:rPr lang="en-US" sz="7116" u="none">
                <a:solidFill>
                  <a:srgbClr val="FFFFFF"/>
                </a:solidFill>
                <a:latin typeface="Graphik 1"/>
              </a:rPr>
              <a:t>Future forecasting reveals inequitable impacts of climate change</a:t>
            </a:r>
          </a:p>
        </p:txBody>
      </p:sp>
      <p:sp>
        <p:nvSpPr>
          <p:cNvPr id="9" name="TextBox 9"/>
          <p:cNvSpPr txBox="1"/>
          <p:nvPr/>
        </p:nvSpPr>
        <p:spPr>
          <a:xfrm>
            <a:off x="10260195" y="4408939"/>
            <a:ext cx="5771962" cy="4116706"/>
          </a:xfrm>
          <a:prstGeom prst="rect">
            <a:avLst/>
          </a:prstGeom>
        </p:spPr>
        <p:txBody>
          <a:bodyPr lIns="0" tIns="0" rIns="0" bIns="0" rtlCol="0" anchor="t">
            <a:spAutoFit/>
          </a:bodyPr>
          <a:lstStyle/>
          <a:p>
            <a:pPr marL="0" lvl="0" indent="0" algn="l">
              <a:lnSpc>
                <a:spcPts val="4619"/>
              </a:lnSpc>
              <a:spcBef>
                <a:spcPct val="0"/>
              </a:spcBef>
            </a:pPr>
            <a:r>
              <a:rPr lang="en-US" sz="3299" u="none" strike="noStrike">
                <a:solidFill>
                  <a:srgbClr val="FFFFFF"/>
                </a:solidFill>
                <a:latin typeface="Graphik 2"/>
              </a:rPr>
              <a:t>With a </a:t>
            </a:r>
            <a:r>
              <a:rPr lang="en-US" sz="3299" u="none" strike="noStrike">
                <a:solidFill>
                  <a:srgbClr val="00A69A"/>
                </a:solidFill>
                <a:latin typeface="Graphik 2"/>
              </a:rPr>
              <a:t>50cm</a:t>
            </a:r>
            <a:r>
              <a:rPr lang="en-US" sz="3299" u="none" strike="noStrike">
                <a:solidFill>
                  <a:srgbClr val="FFFFFF"/>
                </a:solidFill>
                <a:latin typeface="Graphik 2"/>
              </a:rPr>
              <a:t> and </a:t>
            </a:r>
            <a:r>
              <a:rPr lang="en-US" sz="3299" u="none" strike="noStrike">
                <a:solidFill>
                  <a:srgbClr val="00A69A"/>
                </a:solidFill>
                <a:latin typeface="Graphik 2"/>
              </a:rPr>
              <a:t>100cm</a:t>
            </a:r>
            <a:r>
              <a:rPr lang="en-US" sz="3299" u="none" strike="noStrike">
                <a:solidFill>
                  <a:srgbClr val="FFFFFF"/>
                </a:solidFill>
                <a:latin typeface="Graphik 2"/>
              </a:rPr>
              <a:t> global sea level rise, approximately </a:t>
            </a:r>
            <a:r>
              <a:rPr lang="en-US" sz="3299" u="none" strike="noStrike">
                <a:solidFill>
                  <a:srgbClr val="00A69A"/>
                </a:solidFill>
                <a:latin typeface="Graphik 2"/>
              </a:rPr>
              <a:t>185,000 and 1.13 million</a:t>
            </a:r>
            <a:r>
              <a:rPr lang="en-US" sz="3299" u="none" strike="noStrike">
                <a:solidFill>
                  <a:srgbClr val="FFFFFF"/>
                </a:solidFill>
                <a:latin typeface="Graphik 2"/>
              </a:rPr>
              <a:t> children, respectively, may be </a:t>
            </a:r>
            <a:r>
              <a:rPr lang="en-US" sz="3299" u="none" strike="noStrike">
                <a:solidFill>
                  <a:srgbClr val="00A69A"/>
                </a:solidFill>
                <a:latin typeface="Graphik 2"/>
              </a:rPr>
              <a:t>at risk to lose their homes</a:t>
            </a:r>
            <a:r>
              <a:rPr lang="en-US" sz="3299" u="none" strike="noStrike">
                <a:solidFill>
                  <a:srgbClr val="FFFFFF"/>
                </a:solidFill>
                <a:latin typeface="Graphik 2"/>
              </a:rPr>
              <a:t> completely.</a:t>
            </a:r>
          </a:p>
        </p:txBody>
      </p:sp>
      <p:sp>
        <p:nvSpPr>
          <p:cNvPr id="10" name="TextBox 10"/>
          <p:cNvSpPr txBox="1"/>
          <p:nvPr/>
        </p:nvSpPr>
        <p:spPr>
          <a:xfrm>
            <a:off x="1721115" y="3002720"/>
            <a:ext cx="15166623" cy="730250"/>
          </a:xfrm>
          <a:prstGeom prst="rect">
            <a:avLst/>
          </a:prstGeom>
        </p:spPr>
        <p:txBody>
          <a:bodyPr lIns="0" tIns="0" rIns="0" bIns="0" rtlCol="0" anchor="t">
            <a:spAutoFit/>
          </a:bodyPr>
          <a:lstStyle/>
          <a:p>
            <a:pPr algn="ctr">
              <a:lnSpc>
                <a:spcPts val="2799"/>
              </a:lnSpc>
            </a:pPr>
            <a:r>
              <a:rPr lang="en-US" sz="1999">
                <a:solidFill>
                  <a:srgbClr val="FFFFFF"/>
                </a:solidFill>
                <a:latin typeface="Graphik 3"/>
              </a:rPr>
              <a:t>EPA Report, Climate Change and Children’s Health and Well-Being in the United States quantifies projected health effects to children from climate change revealing inequitable impacts to BIPOC, low-income and, non-English speaking households.</a:t>
            </a:r>
          </a:p>
        </p:txBody>
      </p:sp>
      <p:sp>
        <p:nvSpPr>
          <p:cNvPr id="11" name="TextBox 11"/>
          <p:cNvSpPr txBox="1"/>
          <p:nvPr/>
        </p:nvSpPr>
        <p:spPr>
          <a:xfrm>
            <a:off x="10130463" y="9799800"/>
            <a:ext cx="8026747" cy="308904"/>
          </a:xfrm>
          <a:prstGeom prst="rect">
            <a:avLst/>
          </a:prstGeom>
        </p:spPr>
        <p:txBody>
          <a:bodyPr lIns="0" tIns="0" rIns="0" bIns="0" rtlCol="0" anchor="t">
            <a:spAutoFit/>
          </a:bodyPr>
          <a:lstStyle/>
          <a:p>
            <a:pPr algn="ctr">
              <a:lnSpc>
                <a:spcPts val="1180"/>
              </a:lnSpc>
              <a:spcBef>
                <a:spcPct val="0"/>
              </a:spcBef>
            </a:pPr>
            <a:r>
              <a:rPr lang="en-US" sz="1073">
                <a:solidFill>
                  <a:srgbClr val="FFFFFF"/>
                </a:solidFill>
                <a:latin typeface="Graphik 3"/>
              </a:rPr>
              <a:t>EPA. 2023. Climate Change and Children’s Health and Well-Being in the United States. U.S. Environmental Protection Agency, </a:t>
            </a:r>
          </a:p>
          <a:p>
            <a:pPr>
              <a:lnSpc>
                <a:spcPts val="1180"/>
              </a:lnSpc>
              <a:spcBef>
                <a:spcPct val="0"/>
              </a:spcBef>
            </a:pPr>
            <a:r>
              <a:rPr lang="en-US" sz="1073">
                <a:solidFill>
                  <a:srgbClr val="FFFFFF"/>
                </a:solidFill>
                <a:latin typeface="Graphik 3"/>
              </a:rPr>
              <a:t>EPA 430-R-23-001</a:t>
            </a:r>
          </a:p>
        </p:txBody>
      </p:sp>
      <p:grpSp>
        <p:nvGrpSpPr>
          <p:cNvPr id="12" name="Group 12"/>
          <p:cNvGrpSpPr/>
          <p:nvPr/>
        </p:nvGrpSpPr>
        <p:grpSpPr>
          <a:xfrm>
            <a:off x="2576695" y="4804226"/>
            <a:ext cx="5200714" cy="3430906"/>
            <a:chOff x="0" y="0"/>
            <a:chExt cx="6934286" cy="4574541"/>
          </a:xfrm>
        </p:grpSpPr>
        <p:sp>
          <p:nvSpPr>
            <p:cNvPr id="13" name="TextBox 13"/>
            <p:cNvSpPr txBox="1"/>
            <p:nvPr/>
          </p:nvSpPr>
          <p:spPr>
            <a:xfrm>
              <a:off x="0" y="-95250"/>
              <a:ext cx="6934286" cy="4669791"/>
            </a:xfrm>
            <a:prstGeom prst="rect">
              <a:avLst/>
            </a:prstGeom>
          </p:spPr>
          <p:txBody>
            <a:bodyPr lIns="0" tIns="0" rIns="0" bIns="0" rtlCol="0" anchor="t">
              <a:spAutoFit/>
            </a:bodyPr>
            <a:lstStyle/>
            <a:p>
              <a:pPr marL="0" lvl="0" indent="0" algn="l">
                <a:lnSpc>
                  <a:spcPts val="4619"/>
                </a:lnSpc>
                <a:spcBef>
                  <a:spcPct val="0"/>
                </a:spcBef>
              </a:pPr>
              <a:r>
                <a:rPr lang="en-US" sz="3299">
                  <a:solidFill>
                    <a:srgbClr val="FFFFFF"/>
                  </a:solidFill>
                  <a:latin typeface="Graphik 2"/>
                </a:rPr>
                <a:t>With </a:t>
              </a:r>
              <a:r>
                <a:rPr lang="en-US" sz="3299">
                  <a:solidFill>
                    <a:srgbClr val="FC4FB7"/>
                  </a:solidFill>
                  <a:latin typeface="Graphik 2"/>
                </a:rPr>
                <a:t>2  C</a:t>
              </a:r>
              <a:r>
                <a:rPr lang="en-US" sz="3299">
                  <a:solidFill>
                    <a:srgbClr val="FFFFFF"/>
                  </a:solidFill>
                  <a:latin typeface="Graphik 2"/>
                </a:rPr>
                <a:t> and </a:t>
              </a:r>
              <a:r>
                <a:rPr lang="en-US" sz="3299">
                  <a:solidFill>
                    <a:srgbClr val="FC4FB7"/>
                  </a:solidFill>
                  <a:latin typeface="Graphik 2"/>
                </a:rPr>
                <a:t>4  C</a:t>
              </a:r>
              <a:r>
                <a:rPr lang="en-US" sz="3299">
                  <a:solidFill>
                    <a:srgbClr val="FFFFFF"/>
                  </a:solidFill>
                  <a:latin typeface="Graphik 2"/>
                </a:rPr>
                <a:t> of annual warming, it’s projected that there will be an additional </a:t>
              </a:r>
              <a:r>
                <a:rPr lang="en-US" sz="3299">
                  <a:solidFill>
                    <a:srgbClr val="FC4FB7"/>
                  </a:solidFill>
                  <a:latin typeface="Graphik 2"/>
                </a:rPr>
                <a:t>7,700 and 13,600</a:t>
              </a:r>
              <a:r>
                <a:rPr lang="en-US" sz="3299">
                  <a:solidFill>
                    <a:srgbClr val="FFFFFF"/>
                  </a:solidFill>
                  <a:latin typeface="Graphik 2"/>
                </a:rPr>
                <a:t> babies born preterm every year.  </a:t>
              </a:r>
            </a:p>
          </p:txBody>
        </p:sp>
        <p:sp>
          <p:nvSpPr>
            <p:cNvPr id="14" name="TextBox 14"/>
            <p:cNvSpPr txBox="1"/>
            <p:nvPr/>
          </p:nvSpPr>
          <p:spPr>
            <a:xfrm>
              <a:off x="1697826" y="-38100"/>
              <a:ext cx="200223" cy="419100"/>
            </a:xfrm>
            <a:prstGeom prst="rect">
              <a:avLst/>
            </a:prstGeom>
          </p:spPr>
          <p:txBody>
            <a:bodyPr lIns="0" tIns="0" rIns="0" bIns="0" rtlCol="0" anchor="t">
              <a:spAutoFit/>
            </a:bodyPr>
            <a:lstStyle/>
            <a:p>
              <a:pPr algn="ctr">
                <a:lnSpc>
                  <a:spcPts val="2280"/>
                </a:lnSpc>
                <a:spcBef>
                  <a:spcPct val="0"/>
                </a:spcBef>
              </a:pPr>
              <a:r>
                <a:rPr lang="en-US" sz="1900">
                  <a:solidFill>
                    <a:srgbClr val="FC4FB7"/>
                  </a:solidFill>
                  <a:latin typeface="Graphik 2"/>
                </a:rPr>
                <a:t>o</a:t>
              </a:r>
            </a:p>
          </p:txBody>
        </p:sp>
        <p:sp>
          <p:nvSpPr>
            <p:cNvPr id="15" name="TextBox 15"/>
            <p:cNvSpPr txBox="1"/>
            <p:nvPr/>
          </p:nvSpPr>
          <p:spPr>
            <a:xfrm>
              <a:off x="3939060" y="-38100"/>
              <a:ext cx="200223" cy="419100"/>
            </a:xfrm>
            <a:prstGeom prst="rect">
              <a:avLst/>
            </a:prstGeom>
          </p:spPr>
          <p:txBody>
            <a:bodyPr lIns="0" tIns="0" rIns="0" bIns="0" rtlCol="0" anchor="t">
              <a:spAutoFit/>
            </a:bodyPr>
            <a:lstStyle/>
            <a:p>
              <a:pPr algn="ctr">
                <a:lnSpc>
                  <a:spcPts val="2280"/>
                </a:lnSpc>
                <a:spcBef>
                  <a:spcPct val="0"/>
                </a:spcBef>
              </a:pPr>
              <a:r>
                <a:rPr lang="en-US" sz="1900">
                  <a:solidFill>
                    <a:srgbClr val="FC4FB7"/>
                  </a:solidFill>
                  <a:latin typeface="Graphik 2"/>
                </a:rPr>
                <a:t>o</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079999" cy="10287000"/>
            <a:chOff x="0" y="0"/>
            <a:chExt cx="1864691" cy="2709333"/>
          </a:xfrm>
        </p:grpSpPr>
        <p:sp>
          <p:nvSpPr>
            <p:cNvPr id="3" name="Freeform 3"/>
            <p:cNvSpPr/>
            <p:nvPr/>
          </p:nvSpPr>
          <p:spPr>
            <a:xfrm>
              <a:off x="0" y="0"/>
              <a:ext cx="1864691" cy="2709333"/>
            </a:xfrm>
            <a:custGeom>
              <a:avLst/>
              <a:gdLst/>
              <a:ahLst/>
              <a:cxnLst/>
              <a:rect l="l" t="t" r="r" b="b"/>
              <a:pathLst>
                <a:path w="1864691" h="2709333">
                  <a:moveTo>
                    <a:pt x="0" y="0"/>
                  </a:moveTo>
                  <a:lnTo>
                    <a:pt x="1864691" y="0"/>
                  </a:lnTo>
                  <a:lnTo>
                    <a:pt x="1864691" y="2709333"/>
                  </a:lnTo>
                  <a:lnTo>
                    <a:pt x="0" y="2709333"/>
                  </a:lnTo>
                  <a:close/>
                </a:path>
              </a:pathLst>
            </a:custGeom>
            <a:solidFill>
              <a:srgbClr val="000000"/>
            </a:solidFill>
          </p:spPr>
        </p:sp>
        <p:sp>
          <p:nvSpPr>
            <p:cNvPr id="4" name="TextBox 4"/>
            <p:cNvSpPr txBox="1"/>
            <p:nvPr/>
          </p:nvSpPr>
          <p:spPr>
            <a:xfrm>
              <a:off x="0" y="-85725"/>
              <a:ext cx="1864691" cy="2795058"/>
            </a:xfrm>
            <a:prstGeom prst="rect">
              <a:avLst/>
            </a:prstGeom>
          </p:spPr>
          <p:txBody>
            <a:bodyPr lIns="50800" tIns="50800" rIns="50800" bIns="50800" rtlCol="0" anchor="ctr"/>
            <a:lstStyle/>
            <a:p>
              <a:pPr algn="ctr">
                <a:lnSpc>
                  <a:spcPts val="2890"/>
                </a:lnSpc>
              </a:pPr>
              <a:endParaRPr/>
            </a:p>
          </p:txBody>
        </p:sp>
      </p:grpSp>
      <p:sp>
        <p:nvSpPr>
          <p:cNvPr id="5" name="Freeform 5"/>
          <p:cNvSpPr/>
          <p:nvPr/>
        </p:nvSpPr>
        <p:spPr>
          <a:xfrm>
            <a:off x="9111511" y="9218832"/>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6" name="AutoShape 6"/>
          <p:cNvSpPr/>
          <p:nvPr/>
        </p:nvSpPr>
        <p:spPr>
          <a:xfrm flipV="1">
            <a:off x="9040364" y="9094081"/>
            <a:ext cx="9705642" cy="0"/>
          </a:xfrm>
          <a:prstGeom prst="line">
            <a:avLst/>
          </a:prstGeom>
          <a:ln w="38100" cap="flat">
            <a:solidFill>
              <a:srgbClr val="FFFFFF"/>
            </a:solidFill>
            <a:prstDash val="solid"/>
            <a:headEnd type="none" w="sm" len="sm"/>
            <a:tailEnd type="none" w="sm" len="sm"/>
          </a:ln>
        </p:spPr>
      </p:sp>
      <p:sp>
        <p:nvSpPr>
          <p:cNvPr id="7" name="Freeform 7"/>
          <p:cNvSpPr/>
          <p:nvPr/>
        </p:nvSpPr>
        <p:spPr>
          <a:xfrm>
            <a:off x="-3700640" y="6625"/>
            <a:ext cx="10780639" cy="10280375"/>
          </a:xfrm>
          <a:custGeom>
            <a:avLst/>
            <a:gdLst/>
            <a:ahLst/>
            <a:cxnLst/>
            <a:rect l="l" t="t" r="r" b="b"/>
            <a:pathLst>
              <a:path w="10780639" h="10280375">
                <a:moveTo>
                  <a:pt x="0" y="0"/>
                </a:moveTo>
                <a:lnTo>
                  <a:pt x="10780639" y="0"/>
                </a:lnTo>
                <a:lnTo>
                  <a:pt x="10780639" y="10280375"/>
                </a:lnTo>
                <a:lnTo>
                  <a:pt x="0" y="10280375"/>
                </a:lnTo>
                <a:lnTo>
                  <a:pt x="0" y="0"/>
                </a:lnTo>
                <a:close/>
              </a:path>
            </a:pathLst>
          </a:custGeom>
          <a:blipFill>
            <a:blip r:embed="rId3">
              <a:alphaModFix amt="55000"/>
            </a:blip>
            <a:stretch>
              <a:fillRect r="-45033"/>
            </a:stretch>
          </a:blipFill>
        </p:spPr>
      </p:sp>
      <p:sp>
        <p:nvSpPr>
          <p:cNvPr id="8" name="TextBox 8"/>
          <p:cNvSpPr txBox="1"/>
          <p:nvPr/>
        </p:nvSpPr>
        <p:spPr>
          <a:xfrm>
            <a:off x="8408094" y="2000852"/>
            <a:ext cx="8851206" cy="5482590"/>
          </a:xfrm>
          <a:prstGeom prst="rect">
            <a:avLst/>
          </a:prstGeom>
        </p:spPr>
        <p:txBody>
          <a:bodyPr lIns="0" tIns="0" rIns="0" bIns="0" rtlCol="0" anchor="t">
            <a:spAutoFit/>
          </a:bodyPr>
          <a:lstStyle/>
          <a:p>
            <a:pPr>
              <a:lnSpc>
                <a:spcPts val="3900"/>
              </a:lnSpc>
            </a:pPr>
            <a:r>
              <a:rPr lang="en-US" sz="2600">
                <a:solidFill>
                  <a:srgbClr val="FFFFFF"/>
                </a:solidFill>
                <a:latin typeface="Graphik 3"/>
              </a:rPr>
              <a:t>Exposure to disasters during pregnancy can predispose infants to future chronic health conditions, including obesity, metabolic disorders, congenital defects, allergies, and neurodevelopmental and psychological impairments.</a:t>
            </a:r>
          </a:p>
          <a:p>
            <a:pPr>
              <a:lnSpc>
                <a:spcPts val="3900"/>
              </a:lnSpc>
            </a:pPr>
            <a:endParaRPr lang="en-US" sz="2600">
              <a:solidFill>
                <a:srgbClr val="FFFFFF"/>
              </a:solidFill>
              <a:latin typeface="Graphik 3"/>
            </a:endParaRPr>
          </a:p>
          <a:p>
            <a:pPr>
              <a:lnSpc>
                <a:spcPts val="3900"/>
              </a:lnSpc>
            </a:pPr>
            <a:endParaRPr lang="en-US" sz="2600">
              <a:solidFill>
                <a:srgbClr val="FFFFFF"/>
              </a:solidFill>
              <a:latin typeface="Graphik 3"/>
            </a:endParaRPr>
          </a:p>
          <a:p>
            <a:pPr marL="0" lvl="0" indent="0" algn="l">
              <a:lnSpc>
                <a:spcPts val="3900"/>
              </a:lnSpc>
              <a:spcBef>
                <a:spcPct val="0"/>
              </a:spcBef>
            </a:pPr>
            <a:r>
              <a:rPr lang="en-US" sz="2600">
                <a:solidFill>
                  <a:srgbClr val="FFFFFF"/>
                </a:solidFill>
                <a:latin typeface="Graphik 3"/>
              </a:rPr>
              <a:t>A 2017* study indicated that in utero infants and children suffer long-lasting effects, including worse health, less education, lower human capital accumulation, and increased child labor.</a:t>
            </a:r>
          </a:p>
        </p:txBody>
      </p:sp>
      <p:sp>
        <p:nvSpPr>
          <p:cNvPr id="9" name="TextBox 9"/>
          <p:cNvSpPr txBox="1"/>
          <p:nvPr/>
        </p:nvSpPr>
        <p:spPr>
          <a:xfrm>
            <a:off x="248961" y="1354455"/>
            <a:ext cx="6710795" cy="2181225"/>
          </a:xfrm>
          <a:prstGeom prst="rect">
            <a:avLst/>
          </a:prstGeom>
        </p:spPr>
        <p:txBody>
          <a:bodyPr lIns="0" tIns="0" rIns="0" bIns="0" rtlCol="0" anchor="t">
            <a:spAutoFit/>
          </a:bodyPr>
          <a:lstStyle/>
          <a:p>
            <a:pPr marL="0" lvl="0" indent="0">
              <a:lnSpc>
                <a:spcPts val="5520"/>
              </a:lnSpc>
              <a:spcBef>
                <a:spcPct val="0"/>
              </a:spcBef>
            </a:pPr>
            <a:r>
              <a:rPr lang="en-US" sz="4600">
                <a:solidFill>
                  <a:srgbClr val="FFFFFF"/>
                </a:solidFill>
                <a:latin typeface="Graphik 1"/>
              </a:rPr>
              <a:t>Disasters fuel an IntergenerationaL cycle of vulnerability</a:t>
            </a:r>
          </a:p>
        </p:txBody>
      </p:sp>
      <p:sp>
        <p:nvSpPr>
          <p:cNvPr id="10" name="TextBox 10"/>
          <p:cNvSpPr txBox="1"/>
          <p:nvPr/>
        </p:nvSpPr>
        <p:spPr>
          <a:xfrm>
            <a:off x="248961" y="5726596"/>
            <a:ext cx="6710795" cy="2638425"/>
          </a:xfrm>
          <a:prstGeom prst="rect">
            <a:avLst/>
          </a:prstGeom>
        </p:spPr>
        <p:txBody>
          <a:bodyPr lIns="0" tIns="0" rIns="0" bIns="0" rtlCol="0" anchor="t">
            <a:spAutoFit/>
          </a:bodyPr>
          <a:lstStyle/>
          <a:p>
            <a:pPr>
              <a:lnSpc>
                <a:spcPts val="4080"/>
              </a:lnSpc>
              <a:spcBef>
                <a:spcPct val="0"/>
              </a:spcBef>
            </a:pPr>
            <a:r>
              <a:rPr lang="en-US" sz="3400">
                <a:solidFill>
                  <a:srgbClr val="FFFFFF"/>
                </a:solidFill>
                <a:latin typeface="Graphik 3"/>
              </a:rPr>
              <a:t>Increased exposure of pregnant and birthing people to climate-related disasters can have consequences on the life and future health for generations.</a:t>
            </a:r>
          </a:p>
        </p:txBody>
      </p:sp>
      <p:sp>
        <p:nvSpPr>
          <p:cNvPr id="11" name="TextBox 11"/>
          <p:cNvSpPr txBox="1"/>
          <p:nvPr/>
        </p:nvSpPr>
        <p:spPr>
          <a:xfrm>
            <a:off x="9882341" y="8665456"/>
            <a:ext cx="8021687" cy="304800"/>
          </a:xfrm>
          <a:prstGeom prst="rect">
            <a:avLst/>
          </a:prstGeom>
        </p:spPr>
        <p:txBody>
          <a:bodyPr lIns="0" tIns="0" rIns="0" bIns="0" rtlCol="0" anchor="t">
            <a:spAutoFit/>
          </a:bodyPr>
          <a:lstStyle/>
          <a:p>
            <a:pPr algn="ctr">
              <a:lnSpc>
                <a:spcPts val="1199"/>
              </a:lnSpc>
              <a:spcBef>
                <a:spcPct val="0"/>
              </a:spcBef>
            </a:pPr>
            <a:r>
              <a:rPr lang="en-US" sz="999">
                <a:solidFill>
                  <a:srgbClr val="FFFFFF"/>
                </a:solidFill>
                <a:latin typeface="Graphik 3"/>
              </a:rPr>
              <a:t>Caruso, Germán Daniel, 2017. "The legacy of natural disasters: The intergenerational impact of 100 years of disasters in Latin America," </a:t>
            </a:r>
          </a:p>
          <a:p>
            <a:pPr>
              <a:lnSpc>
                <a:spcPts val="1199"/>
              </a:lnSpc>
              <a:spcBef>
                <a:spcPct val="0"/>
              </a:spcBef>
            </a:pPr>
            <a:r>
              <a:rPr lang="en-US" sz="999">
                <a:solidFill>
                  <a:srgbClr val="FFFFFF"/>
                </a:solidFill>
                <a:latin typeface="Graphik 3"/>
              </a:rPr>
              <a:t>Journal of Development Economics, Elsevier, vol. 127(C), pages 209-233.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9111511" y="9218832"/>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3" name="AutoShape 3"/>
          <p:cNvSpPr/>
          <p:nvPr/>
        </p:nvSpPr>
        <p:spPr>
          <a:xfrm flipV="1">
            <a:off x="9040364" y="9094081"/>
            <a:ext cx="9705642" cy="0"/>
          </a:xfrm>
          <a:prstGeom prst="line">
            <a:avLst/>
          </a:prstGeom>
          <a:ln w="38100" cap="flat">
            <a:solidFill>
              <a:srgbClr val="FFFFFF"/>
            </a:solidFill>
            <a:prstDash val="solid"/>
            <a:headEnd type="none" w="sm" len="sm"/>
            <a:tailEnd type="none" w="sm" len="sm"/>
          </a:ln>
        </p:spPr>
      </p:sp>
      <p:sp>
        <p:nvSpPr>
          <p:cNvPr id="4" name="Freeform 4"/>
          <p:cNvSpPr/>
          <p:nvPr/>
        </p:nvSpPr>
        <p:spPr>
          <a:xfrm>
            <a:off x="922915" y="512588"/>
            <a:ext cx="7156864" cy="9261824"/>
          </a:xfrm>
          <a:custGeom>
            <a:avLst/>
            <a:gdLst/>
            <a:ahLst/>
            <a:cxnLst/>
            <a:rect l="l" t="t" r="r" b="b"/>
            <a:pathLst>
              <a:path w="7156864" h="9261824">
                <a:moveTo>
                  <a:pt x="0" y="0"/>
                </a:moveTo>
                <a:lnTo>
                  <a:pt x="7156863" y="0"/>
                </a:lnTo>
                <a:lnTo>
                  <a:pt x="7156863" y="9261824"/>
                </a:lnTo>
                <a:lnTo>
                  <a:pt x="0" y="9261824"/>
                </a:lnTo>
                <a:lnTo>
                  <a:pt x="0" y="0"/>
                </a:lnTo>
                <a:close/>
              </a:path>
            </a:pathLst>
          </a:custGeom>
          <a:blipFill>
            <a:blip r:embed="rId3"/>
            <a:stretch>
              <a:fillRect/>
            </a:stretch>
          </a:blipFill>
        </p:spPr>
      </p:sp>
      <p:grpSp>
        <p:nvGrpSpPr>
          <p:cNvPr id="5" name="Group 5"/>
          <p:cNvGrpSpPr/>
          <p:nvPr/>
        </p:nvGrpSpPr>
        <p:grpSpPr>
          <a:xfrm>
            <a:off x="9385586" y="1028700"/>
            <a:ext cx="7873714" cy="7362658"/>
            <a:chOff x="0" y="0"/>
            <a:chExt cx="10498285" cy="9816877"/>
          </a:xfrm>
        </p:grpSpPr>
        <p:sp>
          <p:nvSpPr>
            <p:cNvPr id="6" name="TextBox 6"/>
            <p:cNvSpPr txBox="1"/>
            <p:nvPr/>
          </p:nvSpPr>
          <p:spPr>
            <a:xfrm>
              <a:off x="0" y="933988"/>
              <a:ext cx="10498285" cy="1707697"/>
            </a:xfrm>
            <a:prstGeom prst="rect">
              <a:avLst/>
            </a:prstGeom>
          </p:spPr>
          <p:txBody>
            <a:bodyPr lIns="0" tIns="0" rIns="0" bIns="0" rtlCol="0" anchor="t">
              <a:spAutoFit/>
            </a:bodyPr>
            <a:lstStyle/>
            <a:p>
              <a:pPr marL="0" lvl="0" indent="0" algn="ctr">
                <a:lnSpc>
                  <a:spcPts val="8839"/>
                </a:lnSpc>
              </a:pPr>
              <a:r>
                <a:rPr lang="en-US" sz="8035">
                  <a:solidFill>
                    <a:srgbClr val="FFFFFF"/>
                  </a:solidFill>
                  <a:latin typeface="Graphik 1"/>
                </a:rPr>
                <a:t>Cosmetics</a:t>
              </a:r>
            </a:p>
          </p:txBody>
        </p:sp>
        <p:sp>
          <p:nvSpPr>
            <p:cNvPr id="7" name="TextBox 7"/>
            <p:cNvSpPr txBox="1"/>
            <p:nvPr/>
          </p:nvSpPr>
          <p:spPr>
            <a:xfrm>
              <a:off x="0" y="-76200"/>
              <a:ext cx="10498285" cy="656216"/>
            </a:xfrm>
            <a:prstGeom prst="rect">
              <a:avLst/>
            </a:prstGeom>
          </p:spPr>
          <p:txBody>
            <a:bodyPr lIns="0" tIns="0" rIns="0" bIns="0" rtlCol="0" anchor="t">
              <a:spAutoFit/>
            </a:bodyPr>
            <a:lstStyle/>
            <a:p>
              <a:pPr marL="0" lvl="0" indent="0" algn="ctr">
                <a:lnSpc>
                  <a:spcPts val="3668"/>
                </a:lnSpc>
              </a:pPr>
              <a:r>
                <a:rPr lang="en-US" sz="2911">
                  <a:solidFill>
                    <a:srgbClr val="FFFFFF"/>
                  </a:solidFill>
                  <a:latin typeface="Graphik 3"/>
                </a:rPr>
                <a:t>High Level Overview</a:t>
              </a:r>
            </a:p>
          </p:txBody>
        </p:sp>
        <p:sp>
          <p:nvSpPr>
            <p:cNvPr id="8" name="TextBox 8"/>
            <p:cNvSpPr txBox="1"/>
            <p:nvPr/>
          </p:nvSpPr>
          <p:spPr>
            <a:xfrm>
              <a:off x="0" y="3194571"/>
              <a:ext cx="10498285" cy="6622306"/>
            </a:xfrm>
            <a:prstGeom prst="rect">
              <a:avLst/>
            </a:prstGeom>
          </p:spPr>
          <p:txBody>
            <a:bodyPr lIns="0" tIns="0" rIns="0" bIns="0" rtlCol="0" anchor="t">
              <a:spAutoFit/>
            </a:bodyPr>
            <a:lstStyle/>
            <a:p>
              <a:pPr algn="ctr">
                <a:lnSpc>
                  <a:spcPts val="3052"/>
                </a:lnSpc>
              </a:pPr>
              <a:r>
                <a:rPr lang="en-US" sz="2211">
                  <a:solidFill>
                    <a:srgbClr val="FFFFFF"/>
                  </a:solidFill>
                  <a:latin typeface="Graphik 3"/>
                </a:rPr>
                <a:t>Cosmetic use and cosmetic-associated ingredients are linked to adverse pregnancy and birth outcomes such as gestational diabetes, preterm birth, and low birth weight infants.</a:t>
              </a:r>
            </a:p>
            <a:p>
              <a:pPr algn="ctr">
                <a:lnSpc>
                  <a:spcPts val="3052"/>
                </a:lnSpc>
              </a:pPr>
              <a:endParaRPr lang="en-US" sz="2211">
                <a:solidFill>
                  <a:srgbClr val="FFFFFF"/>
                </a:solidFill>
                <a:latin typeface="Graphik 3"/>
              </a:endParaRPr>
            </a:p>
            <a:p>
              <a:pPr algn="ctr">
                <a:lnSpc>
                  <a:spcPts val="3052"/>
                </a:lnSpc>
              </a:pPr>
              <a:r>
                <a:rPr lang="en-US" sz="2211">
                  <a:solidFill>
                    <a:srgbClr val="FFFFFF"/>
                  </a:solidFill>
                  <a:latin typeface="Graphik 3"/>
                </a:rPr>
                <a:t>Women of reproductive age use an average of TEN cosmetics in their daily routines, which may include hair products, toothpaste, soap, and makeup.</a:t>
              </a:r>
            </a:p>
            <a:p>
              <a:pPr algn="ctr">
                <a:lnSpc>
                  <a:spcPts val="3052"/>
                </a:lnSpc>
              </a:pPr>
              <a:endParaRPr lang="en-US" sz="2211">
                <a:solidFill>
                  <a:srgbClr val="FFFFFF"/>
                </a:solidFill>
                <a:latin typeface="Graphik 3"/>
              </a:endParaRPr>
            </a:p>
            <a:p>
              <a:pPr marL="0" lvl="0" indent="0" algn="ctr">
                <a:lnSpc>
                  <a:spcPts val="3052"/>
                </a:lnSpc>
              </a:pPr>
              <a:r>
                <a:rPr lang="en-US" sz="2211">
                  <a:solidFill>
                    <a:srgbClr val="FFFFFF"/>
                  </a:solidFill>
                  <a:latin typeface="Graphik 3"/>
                </a:rPr>
                <a:t>Pregnant people of color experience higher exposures to cosmetic-associated chemicals of concern compared to other racial/ethnic groups, exacerbating the inequities that already exist in maternal and infant health outcomes.</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AutoShape 2"/>
          <p:cNvSpPr/>
          <p:nvPr/>
        </p:nvSpPr>
        <p:spPr>
          <a:xfrm>
            <a:off x="7021161" y="3032502"/>
            <a:ext cx="9526421" cy="0"/>
          </a:xfrm>
          <a:prstGeom prst="line">
            <a:avLst/>
          </a:prstGeom>
          <a:ln w="38100" cap="flat">
            <a:solidFill>
              <a:srgbClr val="FFFFFF"/>
            </a:solidFill>
            <a:prstDash val="solid"/>
            <a:headEnd type="none" w="sm" len="sm"/>
            <a:tailEnd type="none" w="sm" len="sm"/>
          </a:ln>
        </p:spPr>
      </p:sp>
      <p:grpSp>
        <p:nvGrpSpPr>
          <p:cNvPr id="3" name="Group 3"/>
          <p:cNvGrpSpPr/>
          <p:nvPr/>
        </p:nvGrpSpPr>
        <p:grpSpPr>
          <a:xfrm>
            <a:off x="7021161" y="3717672"/>
            <a:ext cx="10238139" cy="4297813"/>
            <a:chOff x="0" y="0"/>
            <a:chExt cx="13650852" cy="5730418"/>
          </a:xfrm>
        </p:grpSpPr>
        <p:sp>
          <p:nvSpPr>
            <p:cNvPr id="4" name="TextBox 4"/>
            <p:cNvSpPr txBox="1"/>
            <p:nvPr/>
          </p:nvSpPr>
          <p:spPr>
            <a:xfrm>
              <a:off x="0" y="-114300"/>
              <a:ext cx="13650852" cy="679442"/>
            </a:xfrm>
            <a:prstGeom prst="rect">
              <a:avLst/>
            </a:prstGeom>
          </p:spPr>
          <p:txBody>
            <a:bodyPr lIns="0" tIns="0" rIns="0" bIns="0" rtlCol="0" anchor="t">
              <a:spAutoFit/>
            </a:bodyPr>
            <a:lstStyle/>
            <a:p>
              <a:pPr marL="0" lvl="0" indent="0">
                <a:lnSpc>
                  <a:spcPts val="3937"/>
                </a:lnSpc>
              </a:pPr>
              <a:r>
                <a:rPr lang="en-US" sz="2812">
                  <a:solidFill>
                    <a:srgbClr val="FFFFFF"/>
                  </a:solidFill>
                  <a:latin typeface="Graphik 1"/>
                </a:rPr>
                <a:t>Maternal and infant health</a:t>
              </a:r>
            </a:p>
          </p:txBody>
        </p:sp>
        <p:sp>
          <p:nvSpPr>
            <p:cNvPr id="5" name="TextBox 5"/>
            <p:cNvSpPr txBox="1"/>
            <p:nvPr/>
          </p:nvSpPr>
          <p:spPr>
            <a:xfrm>
              <a:off x="0" y="920400"/>
              <a:ext cx="13650852" cy="4810018"/>
            </a:xfrm>
            <a:prstGeom prst="rect">
              <a:avLst/>
            </a:prstGeom>
          </p:spPr>
          <p:txBody>
            <a:bodyPr lIns="0" tIns="0" rIns="0" bIns="0" rtlCol="0" anchor="t">
              <a:spAutoFit/>
            </a:bodyPr>
            <a:lstStyle/>
            <a:p>
              <a:pPr marL="486460" lvl="1" indent="-243230">
                <a:lnSpc>
                  <a:spcPts val="3154"/>
                </a:lnSpc>
                <a:buFont typeface="Arial"/>
                <a:buChar char="•"/>
              </a:pPr>
              <a:r>
                <a:rPr lang="en-US" sz="2253">
                  <a:solidFill>
                    <a:srgbClr val="FFFFFF"/>
                  </a:solidFill>
                  <a:latin typeface="Graphik 3"/>
                </a:rPr>
                <a:t>Daily use of hair oils during late-pregnancy is associated with, on average, an 8-day decrease in gestational age at delivery.</a:t>
              </a:r>
            </a:p>
            <a:p>
              <a:pPr>
                <a:lnSpc>
                  <a:spcPts val="3154"/>
                </a:lnSpc>
              </a:pPr>
              <a:endParaRPr lang="en-US" sz="2253">
                <a:solidFill>
                  <a:srgbClr val="FFFFFF"/>
                </a:solidFill>
                <a:latin typeface="Graphik 3"/>
              </a:endParaRPr>
            </a:p>
            <a:p>
              <a:pPr marL="486460" lvl="1" indent="-243230">
                <a:lnSpc>
                  <a:spcPts val="3154"/>
                </a:lnSpc>
                <a:buFont typeface="Arial"/>
                <a:buChar char="•"/>
              </a:pPr>
              <a:r>
                <a:rPr lang="en-US" sz="2253">
                  <a:solidFill>
                    <a:srgbClr val="FFFFFF"/>
                  </a:solidFill>
                  <a:latin typeface="Graphik 3"/>
                </a:rPr>
                <a:t>Cosmetic ingredients such as parabens and triclocarban can increase the odds of preterm birth, low birthweight, and shorter body length.</a:t>
              </a:r>
            </a:p>
            <a:p>
              <a:pPr>
                <a:lnSpc>
                  <a:spcPts val="3154"/>
                </a:lnSpc>
              </a:pPr>
              <a:endParaRPr lang="en-US" sz="2253">
                <a:solidFill>
                  <a:srgbClr val="FFFFFF"/>
                </a:solidFill>
                <a:latin typeface="Graphik 3"/>
              </a:endParaRPr>
            </a:p>
            <a:p>
              <a:pPr marL="486460" lvl="1" indent="-243230">
                <a:lnSpc>
                  <a:spcPts val="3154"/>
                </a:lnSpc>
                <a:buFont typeface="Arial"/>
                <a:buChar char="•"/>
              </a:pPr>
              <a:r>
                <a:rPr lang="en-US" sz="2253">
                  <a:solidFill>
                    <a:srgbClr val="FFFFFF"/>
                  </a:solidFill>
                  <a:latin typeface="Graphik 3"/>
                </a:rPr>
                <a:t>Exposure to mono-ethyl pthalates during the 2nd trimester is associated with an increased risk of impaired glucose tolerance and excessive gestational weight gain.</a:t>
              </a:r>
            </a:p>
          </p:txBody>
        </p:sp>
      </p:grpSp>
      <p:sp>
        <p:nvSpPr>
          <p:cNvPr id="6" name="Freeform 6"/>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7" name="AutoShape 7"/>
          <p:cNvSpPr/>
          <p:nvPr/>
        </p:nvSpPr>
        <p:spPr>
          <a:xfrm flipV="1">
            <a:off x="-1350" y="9100706"/>
            <a:ext cx="9705642" cy="0"/>
          </a:xfrm>
          <a:prstGeom prst="line">
            <a:avLst/>
          </a:prstGeom>
          <a:ln w="38100" cap="flat">
            <a:solidFill>
              <a:srgbClr val="FFFFFF"/>
            </a:solidFill>
            <a:prstDash val="solid"/>
            <a:headEnd type="none" w="sm" len="sm"/>
            <a:tailEnd type="none" w="sm" len="sm"/>
          </a:ln>
        </p:spPr>
      </p:sp>
      <p:sp>
        <p:nvSpPr>
          <p:cNvPr id="8" name="Freeform 8"/>
          <p:cNvSpPr/>
          <p:nvPr/>
        </p:nvSpPr>
        <p:spPr>
          <a:xfrm>
            <a:off x="1028700" y="2517603"/>
            <a:ext cx="5251794" cy="5251794"/>
          </a:xfrm>
          <a:custGeom>
            <a:avLst/>
            <a:gdLst/>
            <a:ahLst/>
            <a:cxnLst/>
            <a:rect l="l" t="t" r="r" b="b"/>
            <a:pathLst>
              <a:path w="5251794" h="5251794">
                <a:moveTo>
                  <a:pt x="0" y="0"/>
                </a:moveTo>
                <a:lnTo>
                  <a:pt x="5251794" y="0"/>
                </a:lnTo>
                <a:lnTo>
                  <a:pt x="5251794" y="5251794"/>
                </a:lnTo>
                <a:lnTo>
                  <a:pt x="0" y="52517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7406978" y="1424845"/>
            <a:ext cx="9466505" cy="1343027"/>
          </a:xfrm>
          <a:prstGeom prst="rect">
            <a:avLst/>
          </a:prstGeom>
        </p:spPr>
        <p:txBody>
          <a:bodyPr lIns="0" tIns="0" rIns="0" bIns="0" rtlCol="0" anchor="t">
            <a:spAutoFit/>
          </a:bodyPr>
          <a:lstStyle/>
          <a:p>
            <a:pPr marL="0" lvl="0" indent="0">
              <a:lnSpc>
                <a:spcPts val="8925"/>
              </a:lnSpc>
            </a:pPr>
            <a:r>
              <a:rPr lang="en-US" sz="8500">
                <a:solidFill>
                  <a:srgbClr val="FFFFFF"/>
                </a:solidFill>
                <a:latin typeface="Graphik 1"/>
              </a:rPr>
              <a:t>Cosmetics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079999" cy="10287000"/>
            <a:chOff x="0" y="0"/>
            <a:chExt cx="1864691" cy="2709333"/>
          </a:xfrm>
        </p:grpSpPr>
        <p:sp>
          <p:nvSpPr>
            <p:cNvPr id="3" name="Freeform 3"/>
            <p:cNvSpPr/>
            <p:nvPr/>
          </p:nvSpPr>
          <p:spPr>
            <a:xfrm>
              <a:off x="0" y="0"/>
              <a:ext cx="1864691" cy="2709333"/>
            </a:xfrm>
            <a:custGeom>
              <a:avLst/>
              <a:gdLst/>
              <a:ahLst/>
              <a:cxnLst/>
              <a:rect l="l" t="t" r="r" b="b"/>
              <a:pathLst>
                <a:path w="1864691" h="2709333">
                  <a:moveTo>
                    <a:pt x="0" y="0"/>
                  </a:moveTo>
                  <a:lnTo>
                    <a:pt x="1864691" y="0"/>
                  </a:lnTo>
                  <a:lnTo>
                    <a:pt x="1864691" y="2709333"/>
                  </a:lnTo>
                  <a:lnTo>
                    <a:pt x="0" y="2709333"/>
                  </a:lnTo>
                  <a:close/>
                </a:path>
              </a:pathLst>
            </a:custGeom>
            <a:solidFill>
              <a:srgbClr val="000000"/>
            </a:solidFill>
          </p:spPr>
        </p:sp>
        <p:sp>
          <p:nvSpPr>
            <p:cNvPr id="4" name="TextBox 4"/>
            <p:cNvSpPr txBox="1"/>
            <p:nvPr/>
          </p:nvSpPr>
          <p:spPr>
            <a:xfrm>
              <a:off x="0" y="-85725"/>
              <a:ext cx="1864691" cy="2795058"/>
            </a:xfrm>
            <a:prstGeom prst="rect">
              <a:avLst/>
            </a:prstGeom>
          </p:spPr>
          <p:txBody>
            <a:bodyPr lIns="50800" tIns="50800" rIns="50800" bIns="50800" rtlCol="0" anchor="ctr"/>
            <a:lstStyle/>
            <a:p>
              <a:pPr algn="ctr">
                <a:lnSpc>
                  <a:spcPts val="2890"/>
                </a:lnSpc>
              </a:pPr>
              <a:endParaRPr/>
            </a:p>
          </p:txBody>
        </p:sp>
      </p:grpSp>
      <p:sp>
        <p:nvSpPr>
          <p:cNvPr id="5" name="Freeform 5"/>
          <p:cNvSpPr/>
          <p:nvPr/>
        </p:nvSpPr>
        <p:spPr>
          <a:xfrm>
            <a:off x="-3124469" y="-6625"/>
            <a:ext cx="10204468" cy="10287000"/>
          </a:xfrm>
          <a:custGeom>
            <a:avLst/>
            <a:gdLst/>
            <a:ahLst/>
            <a:cxnLst/>
            <a:rect l="l" t="t" r="r" b="b"/>
            <a:pathLst>
              <a:path w="10204468" h="10287000">
                <a:moveTo>
                  <a:pt x="0" y="0"/>
                </a:moveTo>
                <a:lnTo>
                  <a:pt x="10204468" y="0"/>
                </a:lnTo>
                <a:lnTo>
                  <a:pt x="10204468" y="10287000"/>
                </a:lnTo>
                <a:lnTo>
                  <a:pt x="0" y="10287000"/>
                </a:lnTo>
                <a:lnTo>
                  <a:pt x="0" y="0"/>
                </a:lnTo>
                <a:close/>
              </a:path>
            </a:pathLst>
          </a:custGeom>
          <a:blipFill>
            <a:blip r:embed="rId2">
              <a:alphaModFix amt="55000"/>
            </a:blip>
            <a:stretch>
              <a:fillRect r="-51307"/>
            </a:stretch>
          </a:blipFill>
        </p:spPr>
      </p:sp>
      <p:sp>
        <p:nvSpPr>
          <p:cNvPr id="6" name="Freeform 6"/>
          <p:cNvSpPr/>
          <p:nvPr/>
        </p:nvSpPr>
        <p:spPr>
          <a:xfrm>
            <a:off x="9111511" y="9218832"/>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3"/>
            <a:stretch>
              <a:fillRect/>
            </a:stretch>
          </a:blipFill>
        </p:spPr>
      </p:sp>
      <p:sp>
        <p:nvSpPr>
          <p:cNvPr id="7" name="AutoShape 7"/>
          <p:cNvSpPr/>
          <p:nvPr/>
        </p:nvSpPr>
        <p:spPr>
          <a:xfrm flipV="1">
            <a:off x="9040364" y="9094081"/>
            <a:ext cx="9705642" cy="0"/>
          </a:xfrm>
          <a:prstGeom prst="line">
            <a:avLst/>
          </a:prstGeom>
          <a:ln w="38100" cap="flat">
            <a:solidFill>
              <a:srgbClr val="FFFFFF"/>
            </a:solidFill>
            <a:prstDash val="solid"/>
            <a:headEnd type="none" w="sm" len="sm"/>
            <a:tailEnd type="none" w="sm" len="sm"/>
          </a:ln>
        </p:spPr>
      </p:sp>
      <p:sp>
        <p:nvSpPr>
          <p:cNvPr id="8" name="TextBox 8"/>
          <p:cNvSpPr txBox="1"/>
          <p:nvPr/>
        </p:nvSpPr>
        <p:spPr>
          <a:xfrm>
            <a:off x="184602" y="933450"/>
            <a:ext cx="6710795" cy="2181225"/>
          </a:xfrm>
          <a:prstGeom prst="rect">
            <a:avLst/>
          </a:prstGeom>
        </p:spPr>
        <p:txBody>
          <a:bodyPr lIns="0" tIns="0" rIns="0" bIns="0" rtlCol="0" anchor="t">
            <a:spAutoFit/>
          </a:bodyPr>
          <a:lstStyle/>
          <a:p>
            <a:pPr marL="0" lvl="0" indent="0">
              <a:lnSpc>
                <a:spcPts val="5520"/>
              </a:lnSpc>
              <a:spcBef>
                <a:spcPct val="0"/>
              </a:spcBef>
            </a:pPr>
            <a:r>
              <a:rPr lang="en-US" sz="4600">
                <a:solidFill>
                  <a:srgbClr val="FFFFFF"/>
                </a:solidFill>
                <a:latin typeface="Graphik 1"/>
              </a:rPr>
              <a:t>unique challenges created by added fragrances</a:t>
            </a:r>
          </a:p>
        </p:txBody>
      </p:sp>
      <p:sp>
        <p:nvSpPr>
          <p:cNvPr id="9" name="TextBox 9"/>
          <p:cNvSpPr txBox="1"/>
          <p:nvPr/>
        </p:nvSpPr>
        <p:spPr>
          <a:xfrm>
            <a:off x="8061064" y="2020058"/>
            <a:ext cx="9198236" cy="6238875"/>
          </a:xfrm>
          <a:prstGeom prst="rect">
            <a:avLst/>
          </a:prstGeom>
        </p:spPr>
        <p:txBody>
          <a:bodyPr lIns="0" tIns="0" rIns="0" bIns="0" rtlCol="0" anchor="t">
            <a:spAutoFit/>
          </a:bodyPr>
          <a:lstStyle/>
          <a:p>
            <a:pPr>
              <a:lnSpc>
                <a:spcPts val="4080"/>
              </a:lnSpc>
            </a:pPr>
            <a:r>
              <a:rPr lang="en-US" sz="3400">
                <a:solidFill>
                  <a:srgbClr val="FFFFFF"/>
                </a:solidFill>
                <a:latin typeface="Graphik 3"/>
              </a:rPr>
              <a:t>The term “fragrance” may refer to a complex mixture of several ingredients-there are more than 3,000 fragrance compounds.</a:t>
            </a:r>
          </a:p>
          <a:p>
            <a:pPr>
              <a:lnSpc>
                <a:spcPts val="4080"/>
              </a:lnSpc>
            </a:pPr>
            <a:endParaRPr lang="en-US" sz="3400">
              <a:solidFill>
                <a:srgbClr val="FFFFFF"/>
              </a:solidFill>
              <a:latin typeface="Graphik 3"/>
            </a:endParaRPr>
          </a:p>
          <a:p>
            <a:pPr>
              <a:lnSpc>
                <a:spcPts val="4080"/>
              </a:lnSpc>
            </a:pPr>
            <a:r>
              <a:rPr lang="en-US" sz="3400">
                <a:solidFill>
                  <a:srgbClr val="FFFFFF"/>
                </a:solidFill>
                <a:latin typeface="Graphik 3"/>
              </a:rPr>
              <a:t>Fragrance compounds may include endocrine disrupting chemicals and other potentially harmful and hazardous ingredients.</a:t>
            </a:r>
          </a:p>
          <a:p>
            <a:pPr>
              <a:lnSpc>
                <a:spcPts val="4080"/>
              </a:lnSpc>
            </a:pPr>
            <a:endParaRPr lang="en-US" sz="3400">
              <a:solidFill>
                <a:srgbClr val="FFFFFF"/>
              </a:solidFill>
              <a:latin typeface="Graphik 3"/>
            </a:endParaRPr>
          </a:p>
          <a:p>
            <a:pPr>
              <a:lnSpc>
                <a:spcPts val="4080"/>
              </a:lnSpc>
              <a:spcBef>
                <a:spcPct val="0"/>
              </a:spcBef>
            </a:pPr>
            <a:r>
              <a:rPr lang="en-US" sz="3400">
                <a:solidFill>
                  <a:srgbClr val="FFFFFF"/>
                </a:solidFill>
                <a:latin typeface="Graphik 3"/>
              </a:rPr>
              <a:t>California passed the first law in the US requiring the reporting of potentially harmful ingredients.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3" name="TextBox 3"/>
          <p:cNvSpPr txBox="1"/>
          <p:nvPr/>
        </p:nvSpPr>
        <p:spPr>
          <a:xfrm>
            <a:off x="2861612" y="1709889"/>
            <a:ext cx="14920772" cy="469152"/>
          </a:xfrm>
          <a:prstGeom prst="rect">
            <a:avLst/>
          </a:prstGeom>
        </p:spPr>
        <p:txBody>
          <a:bodyPr lIns="0" tIns="0" rIns="0" bIns="0" rtlCol="0" anchor="t">
            <a:spAutoFit/>
          </a:bodyPr>
          <a:lstStyle/>
          <a:p>
            <a:pPr algn="l">
              <a:lnSpc>
                <a:spcPts val="3095"/>
              </a:lnSpc>
            </a:pPr>
            <a:r>
              <a:rPr lang="en-US" sz="3095" spc="238">
                <a:solidFill>
                  <a:srgbClr val="FFFFFF"/>
                </a:solidFill>
                <a:latin typeface="Graphik 3"/>
              </a:rPr>
              <a:t>Mom and Baby Action Network &amp; Environmental Justice Workgroup</a:t>
            </a:r>
          </a:p>
        </p:txBody>
      </p:sp>
      <p:grpSp>
        <p:nvGrpSpPr>
          <p:cNvPr id="4" name="Group 4"/>
          <p:cNvGrpSpPr/>
          <p:nvPr/>
        </p:nvGrpSpPr>
        <p:grpSpPr>
          <a:xfrm>
            <a:off x="1626198" y="1625492"/>
            <a:ext cx="638656" cy="638656"/>
            <a:chOff x="0" y="0"/>
            <a:chExt cx="851541" cy="851541"/>
          </a:xfrm>
        </p:grpSpPr>
        <p:grpSp>
          <p:nvGrpSpPr>
            <p:cNvPr id="5" name="Group 5"/>
            <p:cNvGrpSpPr/>
            <p:nvPr/>
          </p:nvGrpSpPr>
          <p:grpSpPr>
            <a:xfrm>
              <a:off x="0" y="0"/>
              <a:ext cx="851541" cy="85154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sp>
          <p:nvSpPr>
            <p:cNvPr id="7" name="TextBox 7"/>
            <p:cNvSpPr txBox="1"/>
            <p:nvPr/>
          </p:nvSpPr>
          <p:spPr>
            <a:xfrm>
              <a:off x="125077" y="-58911"/>
              <a:ext cx="601386" cy="763311"/>
            </a:xfrm>
            <a:prstGeom prst="rect">
              <a:avLst/>
            </a:prstGeom>
          </p:spPr>
          <p:txBody>
            <a:bodyPr lIns="0" tIns="0" rIns="0" bIns="0" rtlCol="0" anchor="t">
              <a:spAutoFit/>
            </a:bodyPr>
            <a:lstStyle/>
            <a:p>
              <a:pPr algn="ctr">
                <a:lnSpc>
                  <a:spcPts val="4675"/>
                </a:lnSpc>
              </a:pPr>
              <a:r>
                <a:rPr lang="en-US" sz="2978">
                  <a:solidFill>
                    <a:srgbClr val="000000"/>
                  </a:solidFill>
                  <a:latin typeface="Graphik 2"/>
                </a:rPr>
                <a:t>1</a:t>
              </a:r>
            </a:p>
          </p:txBody>
        </p:sp>
      </p:grpSp>
      <p:sp>
        <p:nvSpPr>
          <p:cNvPr id="8" name="TextBox 8"/>
          <p:cNvSpPr txBox="1"/>
          <p:nvPr/>
        </p:nvSpPr>
        <p:spPr>
          <a:xfrm>
            <a:off x="2861612" y="2359488"/>
            <a:ext cx="10217222" cy="761816"/>
          </a:xfrm>
          <a:prstGeom prst="rect">
            <a:avLst/>
          </a:prstGeom>
        </p:spPr>
        <p:txBody>
          <a:bodyPr lIns="0" tIns="0" rIns="0" bIns="0" rtlCol="0" anchor="t">
            <a:spAutoFit/>
          </a:bodyPr>
          <a:lstStyle/>
          <a:p>
            <a:pPr marL="0" lvl="1" indent="0" algn="l">
              <a:lnSpc>
                <a:spcPts val="6191"/>
              </a:lnSpc>
              <a:spcBef>
                <a:spcPct val="0"/>
              </a:spcBef>
            </a:pPr>
            <a:r>
              <a:rPr lang="en-US" sz="3095" spc="238">
                <a:solidFill>
                  <a:srgbClr val="FFFFFF"/>
                </a:solidFill>
                <a:latin typeface="Graphik 3"/>
              </a:rPr>
              <a:t>Report summary</a:t>
            </a:r>
          </a:p>
        </p:txBody>
      </p:sp>
      <p:grpSp>
        <p:nvGrpSpPr>
          <p:cNvPr id="9" name="Group 9"/>
          <p:cNvGrpSpPr/>
          <p:nvPr/>
        </p:nvGrpSpPr>
        <p:grpSpPr>
          <a:xfrm>
            <a:off x="1626198" y="2568706"/>
            <a:ext cx="638656" cy="638656"/>
            <a:chOff x="0" y="0"/>
            <a:chExt cx="851541" cy="851541"/>
          </a:xfrm>
        </p:grpSpPr>
        <p:grpSp>
          <p:nvGrpSpPr>
            <p:cNvPr id="10" name="Group 10"/>
            <p:cNvGrpSpPr/>
            <p:nvPr/>
          </p:nvGrpSpPr>
          <p:grpSpPr>
            <a:xfrm>
              <a:off x="0" y="0"/>
              <a:ext cx="851541" cy="851541"/>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sp>
          <p:nvSpPr>
            <p:cNvPr id="12" name="TextBox 12"/>
            <p:cNvSpPr txBox="1"/>
            <p:nvPr/>
          </p:nvSpPr>
          <p:spPr>
            <a:xfrm>
              <a:off x="125077" y="-88391"/>
              <a:ext cx="601386" cy="763311"/>
            </a:xfrm>
            <a:prstGeom prst="rect">
              <a:avLst/>
            </a:prstGeom>
          </p:spPr>
          <p:txBody>
            <a:bodyPr lIns="0" tIns="0" rIns="0" bIns="0" rtlCol="0" anchor="t">
              <a:spAutoFit/>
            </a:bodyPr>
            <a:lstStyle/>
            <a:p>
              <a:pPr marL="0" lvl="1" indent="0" algn="ctr">
                <a:lnSpc>
                  <a:spcPts val="4675"/>
                </a:lnSpc>
                <a:spcBef>
                  <a:spcPct val="0"/>
                </a:spcBef>
              </a:pPr>
              <a:r>
                <a:rPr lang="en-US" sz="2978" u="none">
                  <a:solidFill>
                    <a:srgbClr val="000000"/>
                  </a:solidFill>
                  <a:latin typeface="Graphik 2"/>
                </a:rPr>
                <a:t>2</a:t>
              </a:r>
            </a:p>
          </p:txBody>
        </p:sp>
      </p:grpSp>
      <p:sp>
        <p:nvSpPr>
          <p:cNvPr id="13" name="TextBox 13"/>
          <p:cNvSpPr txBox="1"/>
          <p:nvPr/>
        </p:nvSpPr>
        <p:spPr>
          <a:xfrm>
            <a:off x="2861612" y="4247163"/>
            <a:ext cx="12664988" cy="761816"/>
          </a:xfrm>
          <a:prstGeom prst="rect">
            <a:avLst/>
          </a:prstGeom>
        </p:spPr>
        <p:txBody>
          <a:bodyPr lIns="0" tIns="0" rIns="0" bIns="0" rtlCol="0" anchor="t">
            <a:spAutoFit/>
          </a:bodyPr>
          <a:lstStyle/>
          <a:p>
            <a:pPr marL="0" lvl="1" indent="0" algn="l">
              <a:lnSpc>
                <a:spcPts val="6191"/>
              </a:lnSpc>
              <a:spcBef>
                <a:spcPct val="0"/>
              </a:spcBef>
            </a:pPr>
            <a:r>
              <a:rPr lang="en-US" sz="3095" spc="238">
                <a:solidFill>
                  <a:srgbClr val="FFFFFF"/>
                </a:solidFill>
                <a:latin typeface="Graphik 3"/>
              </a:rPr>
              <a:t>Extreme heat</a:t>
            </a:r>
          </a:p>
        </p:txBody>
      </p:sp>
      <p:grpSp>
        <p:nvGrpSpPr>
          <p:cNvPr id="14" name="Group 14"/>
          <p:cNvGrpSpPr/>
          <p:nvPr/>
        </p:nvGrpSpPr>
        <p:grpSpPr>
          <a:xfrm>
            <a:off x="1626198" y="4456381"/>
            <a:ext cx="638656" cy="638656"/>
            <a:chOff x="0" y="0"/>
            <a:chExt cx="851541" cy="851541"/>
          </a:xfrm>
        </p:grpSpPr>
        <p:grpSp>
          <p:nvGrpSpPr>
            <p:cNvPr id="15" name="Group 15"/>
            <p:cNvGrpSpPr/>
            <p:nvPr/>
          </p:nvGrpSpPr>
          <p:grpSpPr>
            <a:xfrm>
              <a:off x="0" y="0"/>
              <a:ext cx="851541" cy="851541"/>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sp>
          <p:nvSpPr>
            <p:cNvPr id="17" name="TextBox 17"/>
            <p:cNvSpPr txBox="1"/>
            <p:nvPr/>
          </p:nvSpPr>
          <p:spPr>
            <a:xfrm>
              <a:off x="125077" y="-83476"/>
              <a:ext cx="601386" cy="763311"/>
            </a:xfrm>
            <a:prstGeom prst="rect">
              <a:avLst/>
            </a:prstGeom>
          </p:spPr>
          <p:txBody>
            <a:bodyPr lIns="0" tIns="0" rIns="0" bIns="0" rtlCol="0" anchor="t">
              <a:spAutoFit/>
            </a:bodyPr>
            <a:lstStyle/>
            <a:p>
              <a:pPr marL="0" lvl="1" indent="0" algn="ctr">
                <a:lnSpc>
                  <a:spcPts val="4675"/>
                </a:lnSpc>
                <a:spcBef>
                  <a:spcPct val="0"/>
                </a:spcBef>
              </a:pPr>
              <a:r>
                <a:rPr lang="en-US" sz="2978" u="none">
                  <a:solidFill>
                    <a:srgbClr val="000000"/>
                  </a:solidFill>
                  <a:latin typeface="Graphik 2"/>
                </a:rPr>
                <a:t>4</a:t>
              </a:r>
            </a:p>
          </p:txBody>
        </p:sp>
      </p:grpSp>
      <p:sp>
        <p:nvSpPr>
          <p:cNvPr id="18" name="TextBox 18"/>
          <p:cNvSpPr txBox="1"/>
          <p:nvPr/>
        </p:nvSpPr>
        <p:spPr>
          <a:xfrm>
            <a:off x="2861612" y="3294619"/>
            <a:ext cx="12552999" cy="761816"/>
          </a:xfrm>
          <a:prstGeom prst="rect">
            <a:avLst/>
          </a:prstGeom>
        </p:spPr>
        <p:txBody>
          <a:bodyPr lIns="0" tIns="0" rIns="0" bIns="0" rtlCol="0" anchor="t">
            <a:spAutoFit/>
          </a:bodyPr>
          <a:lstStyle/>
          <a:p>
            <a:pPr marL="0" lvl="1" indent="0" algn="l">
              <a:lnSpc>
                <a:spcPts val="6191"/>
              </a:lnSpc>
              <a:spcBef>
                <a:spcPct val="0"/>
              </a:spcBef>
            </a:pPr>
            <a:r>
              <a:rPr lang="en-US" sz="3095" spc="238">
                <a:solidFill>
                  <a:srgbClr val="FFFFFF"/>
                </a:solidFill>
                <a:latin typeface="Graphik 3"/>
              </a:rPr>
              <a:t>Air pollution</a:t>
            </a:r>
          </a:p>
        </p:txBody>
      </p:sp>
      <p:grpSp>
        <p:nvGrpSpPr>
          <p:cNvPr id="19" name="Group 19"/>
          <p:cNvGrpSpPr/>
          <p:nvPr/>
        </p:nvGrpSpPr>
        <p:grpSpPr>
          <a:xfrm>
            <a:off x="1626198" y="3512543"/>
            <a:ext cx="638656" cy="638656"/>
            <a:chOff x="0" y="0"/>
            <a:chExt cx="851541" cy="851541"/>
          </a:xfrm>
        </p:grpSpPr>
        <p:grpSp>
          <p:nvGrpSpPr>
            <p:cNvPr id="20" name="Group 20"/>
            <p:cNvGrpSpPr/>
            <p:nvPr/>
          </p:nvGrpSpPr>
          <p:grpSpPr>
            <a:xfrm>
              <a:off x="0" y="0"/>
              <a:ext cx="851541" cy="85154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sp>
          <p:nvSpPr>
            <p:cNvPr id="22" name="TextBox 22"/>
            <p:cNvSpPr txBox="1"/>
            <p:nvPr/>
          </p:nvSpPr>
          <p:spPr>
            <a:xfrm>
              <a:off x="125077" y="-85934"/>
              <a:ext cx="601386" cy="763311"/>
            </a:xfrm>
            <a:prstGeom prst="rect">
              <a:avLst/>
            </a:prstGeom>
          </p:spPr>
          <p:txBody>
            <a:bodyPr lIns="0" tIns="0" rIns="0" bIns="0" rtlCol="0" anchor="t">
              <a:spAutoFit/>
            </a:bodyPr>
            <a:lstStyle/>
            <a:p>
              <a:pPr marL="0" lvl="1" indent="0" algn="ctr">
                <a:lnSpc>
                  <a:spcPts val="4675"/>
                </a:lnSpc>
                <a:spcBef>
                  <a:spcPct val="0"/>
                </a:spcBef>
              </a:pPr>
              <a:r>
                <a:rPr lang="en-US" sz="2978" u="none">
                  <a:solidFill>
                    <a:srgbClr val="000000"/>
                  </a:solidFill>
                  <a:latin typeface="Graphik 2"/>
                </a:rPr>
                <a:t>3</a:t>
              </a:r>
            </a:p>
          </p:txBody>
        </p:sp>
      </p:grpSp>
      <p:grpSp>
        <p:nvGrpSpPr>
          <p:cNvPr id="23" name="Group 23"/>
          <p:cNvGrpSpPr/>
          <p:nvPr/>
        </p:nvGrpSpPr>
        <p:grpSpPr>
          <a:xfrm>
            <a:off x="1626198" y="5400219"/>
            <a:ext cx="638656" cy="638656"/>
            <a:chOff x="0" y="0"/>
            <a:chExt cx="851541" cy="851541"/>
          </a:xfrm>
        </p:grpSpPr>
        <p:grpSp>
          <p:nvGrpSpPr>
            <p:cNvPr id="24" name="Group 24"/>
            <p:cNvGrpSpPr/>
            <p:nvPr/>
          </p:nvGrpSpPr>
          <p:grpSpPr>
            <a:xfrm>
              <a:off x="0" y="0"/>
              <a:ext cx="851541" cy="85154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sp>
          <p:nvSpPr>
            <p:cNvPr id="26" name="TextBox 26"/>
            <p:cNvSpPr txBox="1"/>
            <p:nvPr/>
          </p:nvSpPr>
          <p:spPr>
            <a:xfrm>
              <a:off x="125077" y="-82663"/>
              <a:ext cx="601386" cy="763311"/>
            </a:xfrm>
            <a:prstGeom prst="rect">
              <a:avLst/>
            </a:prstGeom>
          </p:spPr>
          <p:txBody>
            <a:bodyPr lIns="0" tIns="0" rIns="0" bIns="0" rtlCol="0" anchor="t">
              <a:spAutoFit/>
            </a:bodyPr>
            <a:lstStyle/>
            <a:p>
              <a:pPr marL="0" lvl="1" indent="0" algn="ctr">
                <a:lnSpc>
                  <a:spcPts val="4675"/>
                </a:lnSpc>
                <a:spcBef>
                  <a:spcPct val="0"/>
                </a:spcBef>
              </a:pPr>
              <a:r>
                <a:rPr lang="en-US" sz="2978" u="none">
                  <a:solidFill>
                    <a:srgbClr val="000000"/>
                  </a:solidFill>
                  <a:latin typeface="Graphik 2"/>
                </a:rPr>
                <a:t>5</a:t>
              </a:r>
            </a:p>
          </p:txBody>
        </p:sp>
      </p:grpSp>
      <p:sp>
        <p:nvSpPr>
          <p:cNvPr id="27" name="TextBox 27"/>
          <p:cNvSpPr txBox="1"/>
          <p:nvPr/>
        </p:nvSpPr>
        <p:spPr>
          <a:xfrm>
            <a:off x="543951" y="69958"/>
            <a:ext cx="6083790" cy="1428750"/>
          </a:xfrm>
          <a:prstGeom prst="rect">
            <a:avLst/>
          </a:prstGeom>
        </p:spPr>
        <p:txBody>
          <a:bodyPr lIns="0" tIns="0" rIns="0" bIns="0" rtlCol="0" anchor="t">
            <a:spAutoFit/>
          </a:bodyPr>
          <a:lstStyle/>
          <a:p>
            <a:pPr marL="0" lvl="0" indent="0" algn="l">
              <a:lnSpc>
                <a:spcPts val="10088"/>
              </a:lnSpc>
              <a:spcBef>
                <a:spcPct val="0"/>
              </a:spcBef>
            </a:pPr>
            <a:r>
              <a:rPr lang="en-US" sz="8407">
                <a:solidFill>
                  <a:srgbClr val="FFFFFF"/>
                </a:solidFill>
                <a:latin typeface="Graphik 1"/>
              </a:rPr>
              <a:t>Contents</a:t>
            </a:r>
          </a:p>
        </p:txBody>
      </p:sp>
      <p:sp>
        <p:nvSpPr>
          <p:cNvPr id="28" name="TextBox 28"/>
          <p:cNvSpPr txBox="1"/>
          <p:nvPr/>
        </p:nvSpPr>
        <p:spPr>
          <a:xfrm>
            <a:off x="2913476" y="5199479"/>
            <a:ext cx="8713366" cy="761816"/>
          </a:xfrm>
          <a:prstGeom prst="rect">
            <a:avLst/>
          </a:prstGeom>
        </p:spPr>
        <p:txBody>
          <a:bodyPr lIns="0" tIns="0" rIns="0" bIns="0" rtlCol="0" anchor="t">
            <a:spAutoFit/>
          </a:bodyPr>
          <a:lstStyle/>
          <a:p>
            <a:pPr marL="0" lvl="1" indent="0" algn="l">
              <a:lnSpc>
                <a:spcPts val="6191"/>
              </a:lnSpc>
              <a:spcBef>
                <a:spcPct val="0"/>
              </a:spcBef>
            </a:pPr>
            <a:r>
              <a:rPr lang="en-US" sz="3095" spc="238">
                <a:solidFill>
                  <a:srgbClr val="FFFFFF"/>
                </a:solidFill>
                <a:latin typeface="Graphik 3"/>
              </a:rPr>
              <a:t>Disasters and displacement</a:t>
            </a:r>
          </a:p>
        </p:txBody>
      </p:sp>
      <p:sp>
        <p:nvSpPr>
          <p:cNvPr id="29" name="AutoShape 29"/>
          <p:cNvSpPr/>
          <p:nvPr/>
        </p:nvSpPr>
        <p:spPr>
          <a:xfrm flipV="1">
            <a:off x="-1350" y="9100706"/>
            <a:ext cx="9705642" cy="0"/>
          </a:xfrm>
          <a:prstGeom prst="line">
            <a:avLst/>
          </a:prstGeom>
          <a:ln w="38100" cap="flat">
            <a:solidFill>
              <a:srgbClr val="FFFFFF"/>
            </a:solidFill>
            <a:prstDash val="solid"/>
            <a:headEnd type="none" w="sm" len="sm"/>
            <a:tailEnd type="none" w="sm" len="sm"/>
          </a:ln>
        </p:spPr>
      </p:sp>
      <p:grpSp>
        <p:nvGrpSpPr>
          <p:cNvPr id="30" name="Group 30"/>
          <p:cNvGrpSpPr/>
          <p:nvPr/>
        </p:nvGrpSpPr>
        <p:grpSpPr>
          <a:xfrm>
            <a:off x="1626198" y="6344056"/>
            <a:ext cx="638656" cy="638656"/>
            <a:chOff x="0" y="0"/>
            <a:chExt cx="851541" cy="851541"/>
          </a:xfrm>
        </p:grpSpPr>
        <p:grpSp>
          <p:nvGrpSpPr>
            <p:cNvPr id="31" name="Group 31"/>
            <p:cNvGrpSpPr/>
            <p:nvPr/>
          </p:nvGrpSpPr>
          <p:grpSpPr>
            <a:xfrm>
              <a:off x="0" y="0"/>
              <a:ext cx="851541" cy="851541"/>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sp>
          <p:nvSpPr>
            <p:cNvPr id="33" name="TextBox 33"/>
            <p:cNvSpPr txBox="1"/>
            <p:nvPr/>
          </p:nvSpPr>
          <p:spPr>
            <a:xfrm>
              <a:off x="125077" y="-80543"/>
              <a:ext cx="601386" cy="763311"/>
            </a:xfrm>
            <a:prstGeom prst="rect">
              <a:avLst/>
            </a:prstGeom>
          </p:spPr>
          <p:txBody>
            <a:bodyPr lIns="0" tIns="0" rIns="0" bIns="0" rtlCol="0" anchor="t">
              <a:spAutoFit/>
            </a:bodyPr>
            <a:lstStyle/>
            <a:p>
              <a:pPr marL="0" lvl="1" indent="0" algn="ctr">
                <a:lnSpc>
                  <a:spcPts val="4675"/>
                </a:lnSpc>
                <a:spcBef>
                  <a:spcPct val="0"/>
                </a:spcBef>
              </a:pPr>
              <a:r>
                <a:rPr lang="en-US" sz="2978">
                  <a:solidFill>
                    <a:srgbClr val="000000"/>
                  </a:solidFill>
                  <a:latin typeface="Graphik 2"/>
                </a:rPr>
                <a:t>6</a:t>
              </a:r>
            </a:p>
          </p:txBody>
        </p:sp>
      </p:grpSp>
      <p:sp>
        <p:nvSpPr>
          <p:cNvPr id="34" name="TextBox 34"/>
          <p:cNvSpPr txBox="1"/>
          <p:nvPr/>
        </p:nvSpPr>
        <p:spPr>
          <a:xfrm>
            <a:off x="2913476" y="6134838"/>
            <a:ext cx="6617567" cy="761816"/>
          </a:xfrm>
          <a:prstGeom prst="rect">
            <a:avLst/>
          </a:prstGeom>
        </p:spPr>
        <p:txBody>
          <a:bodyPr lIns="0" tIns="0" rIns="0" bIns="0" rtlCol="0" anchor="t">
            <a:spAutoFit/>
          </a:bodyPr>
          <a:lstStyle/>
          <a:p>
            <a:pPr marL="0" lvl="1" indent="0" algn="l">
              <a:lnSpc>
                <a:spcPts val="6191"/>
              </a:lnSpc>
              <a:spcBef>
                <a:spcPct val="0"/>
              </a:spcBef>
            </a:pPr>
            <a:r>
              <a:rPr lang="en-US" sz="3095" spc="238">
                <a:solidFill>
                  <a:srgbClr val="FFFFFF"/>
                </a:solidFill>
                <a:latin typeface="Graphik 3"/>
              </a:rPr>
              <a:t>Cosmetics</a:t>
            </a:r>
          </a:p>
        </p:txBody>
      </p:sp>
      <p:grpSp>
        <p:nvGrpSpPr>
          <p:cNvPr id="35" name="Group 35"/>
          <p:cNvGrpSpPr/>
          <p:nvPr/>
        </p:nvGrpSpPr>
        <p:grpSpPr>
          <a:xfrm>
            <a:off x="1626198" y="7287894"/>
            <a:ext cx="638656" cy="638656"/>
            <a:chOff x="0" y="0"/>
            <a:chExt cx="851541" cy="851541"/>
          </a:xfrm>
        </p:grpSpPr>
        <p:grpSp>
          <p:nvGrpSpPr>
            <p:cNvPr id="36" name="Group 36"/>
            <p:cNvGrpSpPr/>
            <p:nvPr/>
          </p:nvGrpSpPr>
          <p:grpSpPr>
            <a:xfrm>
              <a:off x="0" y="0"/>
              <a:ext cx="851541" cy="851541"/>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sp>
          <p:nvSpPr>
            <p:cNvPr id="38" name="TextBox 38"/>
            <p:cNvSpPr txBox="1"/>
            <p:nvPr/>
          </p:nvSpPr>
          <p:spPr>
            <a:xfrm>
              <a:off x="125077" y="-80543"/>
              <a:ext cx="601386" cy="763311"/>
            </a:xfrm>
            <a:prstGeom prst="rect">
              <a:avLst/>
            </a:prstGeom>
          </p:spPr>
          <p:txBody>
            <a:bodyPr lIns="0" tIns="0" rIns="0" bIns="0" rtlCol="0" anchor="t">
              <a:spAutoFit/>
            </a:bodyPr>
            <a:lstStyle/>
            <a:p>
              <a:pPr marL="0" lvl="1" indent="0" algn="ctr">
                <a:lnSpc>
                  <a:spcPts val="4675"/>
                </a:lnSpc>
                <a:spcBef>
                  <a:spcPct val="0"/>
                </a:spcBef>
              </a:pPr>
              <a:r>
                <a:rPr lang="en-US" sz="2978">
                  <a:solidFill>
                    <a:srgbClr val="000000"/>
                  </a:solidFill>
                  <a:latin typeface="Graphik 2"/>
                </a:rPr>
                <a:t>7</a:t>
              </a:r>
            </a:p>
          </p:txBody>
        </p:sp>
      </p:grpSp>
      <p:sp>
        <p:nvSpPr>
          <p:cNvPr id="39" name="TextBox 39"/>
          <p:cNvSpPr txBox="1"/>
          <p:nvPr/>
        </p:nvSpPr>
        <p:spPr>
          <a:xfrm>
            <a:off x="2913476" y="7087155"/>
            <a:ext cx="6617567" cy="761816"/>
          </a:xfrm>
          <a:prstGeom prst="rect">
            <a:avLst/>
          </a:prstGeom>
        </p:spPr>
        <p:txBody>
          <a:bodyPr lIns="0" tIns="0" rIns="0" bIns="0" rtlCol="0" anchor="t">
            <a:spAutoFit/>
          </a:bodyPr>
          <a:lstStyle/>
          <a:p>
            <a:pPr marL="0" lvl="1" indent="0" algn="l">
              <a:lnSpc>
                <a:spcPts val="6191"/>
              </a:lnSpc>
              <a:spcBef>
                <a:spcPct val="0"/>
              </a:spcBef>
            </a:pPr>
            <a:r>
              <a:rPr lang="en-US" sz="3095" spc="238">
                <a:solidFill>
                  <a:srgbClr val="FFFFFF"/>
                </a:solidFill>
                <a:latin typeface="Graphik 3"/>
              </a:rPr>
              <a:t>Fossil fuels</a:t>
            </a:r>
          </a:p>
        </p:txBody>
      </p:sp>
      <p:grpSp>
        <p:nvGrpSpPr>
          <p:cNvPr id="40" name="Group 40"/>
          <p:cNvGrpSpPr/>
          <p:nvPr/>
        </p:nvGrpSpPr>
        <p:grpSpPr>
          <a:xfrm>
            <a:off x="1626198" y="8231349"/>
            <a:ext cx="638656" cy="638656"/>
            <a:chOff x="0" y="0"/>
            <a:chExt cx="851541" cy="851541"/>
          </a:xfrm>
        </p:grpSpPr>
        <p:grpSp>
          <p:nvGrpSpPr>
            <p:cNvPr id="41" name="Group 41"/>
            <p:cNvGrpSpPr/>
            <p:nvPr/>
          </p:nvGrpSpPr>
          <p:grpSpPr>
            <a:xfrm>
              <a:off x="0" y="0"/>
              <a:ext cx="851541" cy="85154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0BCFF"/>
              </a:solidFill>
            </p:spPr>
          </p:sp>
        </p:grpSp>
        <p:sp>
          <p:nvSpPr>
            <p:cNvPr id="43" name="TextBox 43"/>
            <p:cNvSpPr txBox="1"/>
            <p:nvPr/>
          </p:nvSpPr>
          <p:spPr>
            <a:xfrm>
              <a:off x="125077" y="-80543"/>
              <a:ext cx="601386" cy="763311"/>
            </a:xfrm>
            <a:prstGeom prst="rect">
              <a:avLst/>
            </a:prstGeom>
          </p:spPr>
          <p:txBody>
            <a:bodyPr lIns="0" tIns="0" rIns="0" bIns="0" rtlCol="0" anchor="t">
              <a:spAutoFit/>
            </a:bodyPr>
            <a:lstStyle/>
            <a:p>
              <a:pPr marL="0" lvl="1" indent="0" algn="ctr">
                <a:lnSpc>
                  <a:spcPts val="4675"/>
                </a:lnSpc>
                <a:spcBef>
                  <a:spcPct val="0"/>
                </a:spcBef>
              </a:pPr>
              <a:r>
                <a:rPr lang="en-US" sz="2978">
                  <a:solidFill>
                    <a:srgbClr val="000000"/>
                  </a:solidFill>
                  <a:latin typeface="Graphik 2"/>
                </a:rPr>
                <a:t>8</a:t>
              </a:r>
            </a:p>
          </p:txBody>
        </p:sp>
      </p:grpSp>
      <p:sp>
        <p:nvSpPr>
          <p:cNvPr id="44" name="TextBox 44"/>
          <p:cNvSpPr txBox="1"/>
          <p:nvPr/>
        </p:nvSpPr>
        <p:spPr>
          <a:xfrm>
            <a:off x="2913476" y="8030610"/>
            <a:ext cx="6617567" cy="761816"/>
          </a:xfrm>
          <a:prstGeom prst="rect">
            <a:avLst/>
          </a:prstGeom>
        </p:spPr>
        <p:txBody>
          <a:bodyPr lIns="0" tIns="0" rIns="0" bIns="0" rtlCol="0" anchor="t">
            <a:spAutoFit/>
          </a:bodyPr>
          <a:lstStyle/>
          <a:p>
            <a:pPr marL="0" lvl="1" indent="0" algn="l">
              <a:lnSpc>
                <a:spcPts val="6191"/>
              </a:lnSpc>
              <a:spcBef>
                <a:spcPct val="0"/>
              </a:spcBef>
            </a:pPr>
            <a:r>
              <a:rPr lang="en-US" sz="3095" spc="238">
                <a:solidFill>
                  <a:srgbClr val="FFFFFF"/>
                </a:solidFill>
                <a:latin typeface="Graphik 3"/>
              </a:rPr>
              <a:t>Key recommendations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AutoShape 2"/>
          <p:cNvSpPr/>
          <p:nvPr/>
        </p:nvSpPr>
        <p:spPr>
          <a:xfrm>
            <a:off x="793820" y="3329789"/>
            <a:ext cx="8115300" cy="30335"/>
          </a:xfrm>
          <a:prstGeom prst="line">
            <a:avLst/>
          </a:prstGeom>
          <a:ln w="19050" cap="flat">
            <a:solidFill>
              <a:srgbClr val="FFFFFF"/>
            </a:solidFill>
            <a:prstDash val="solid"/>
            <a:headEnd type="none" w="sm" len="sm"/>
            <a:tailEnd type="none" w="sm" len="sm"/>
          </a:ln>
        </p:spPr>
      </p:sp>
      <p:sp>
        <p:nvSpPr>
          <p:cNvPr id="3" name="TextBox 3"/>
          <p:cNvSpPr txBox="1"/>
          <p:nvPr/>
        </p:nvSpPr>
        <p:spPr>
          <a:xfrm>
            <a:off x="566821" y="3836374"/>
            <a:ext cx="9038987" cy="4055712"/>
          </a:xfrm>
          <a:prstGeom prst="rect">
            <a:avLst/>
          </a:prstGeom>
        </p:spPr>
        <p:txBody>
          <a:bodyPr lIns="0" tIns="0" rIns="0" bIns="0" rtlCol="0" anchor="t">
            <a:spAutoFit/>
          </a:bodyPr>
          <a:lstStyle/>
          <a:p>
            <a:pPr marL="0" lvl="0" indent="0" algn="ctr">
              <a:lnSpc>
                <a:spcPts val="4009"/>
              </a:lnSpc>
              <a:spcBef>
                <a:spcPct val="0"/>
              </a:spcBef>
            </a:pPr>
            <a:r>
              <a:rPr lang="en-US" sz="3341" u="none" strike="noStrike">
                <a:solidFill>
                  <a:srgbClr val="FFFFFF"/>
                </a:solidFill>
                <a:latin typeface="Graphik 3"/>
              </a:rPr>
              <a:t>Beauty and personal care products marketed to women of color often contain more toxic ingredients than products marketed to White women. As a result, women of color face greater exposure to toxic ingredients used in beauty and personal care products. This is unacceptable. Women of color deserve the same access to safer beauty products.</a:t>
            </a:r>
          </a:p>
        </p:txBody>
      </p:sp>
      <p:sp>
        <p:nvSpPr>
          <p:cNvPr id="4" name="TextBox 4"/>
          <p:cNvSpPr txBox="1"/>
          <p:nvPr/>
        </p:nvSpPr>
        <p:spPr>
          <a:xfrm>
            <a:off x="975828" y="1590764"/>
            <a:ext cx="7751284" cy="1196100"/>
          </a:xfrm>
          <a:prstGeom prst="rect">
            <a:avLst/>
          </a:prstGeom>
        </p:spPr>
        <p:txBody>
          <a:bodyPr lIns="0" tIns="0" rIns="0" bIns="0" rtlCol="0" anchor="t">
            <a:spAutoFit/>
          </a:bodyPr>
          <a:lstStyle/>
          <a:p>
            <a:pPr marL="0" lvl="0" indent="0" algn="l">
              <a:lnSpc>
                <a:spcPts val="7554"/>
              </a:lnSpc>
              <a:spcBef>
                <a:spcPct val="0"/>
              </a:spcBef>
            </a:pPr>
            <a:r>
              <a:rPr lang="en-US" sz="8393" u="none" strike="noStrike">
                <a:solidFill>
                  <a:srgbClr val="FFFFFF"/>
                </a:solidFill>
                <a:latin typeface="Graphik 1"/>
              </a:rPr>
              <a:t>Beauty justice</a:t>
            </a:r>
          </a:p>
        </p:txBody>
      </p:sp>
      <p:grpSp>
        <p:nvGrpSpPr>
          <p:cNvPr id="5" name="Group 5"/>
          <p:cNvGrpSpPr/>
          <p:nvPr/>
        </p:nvGrpSpPr>
        <p:grpSpPr>
          <a:xfrm>
            <a:off x="11208001" y="0"/>
            <a:ext cx="7079999" cy="10287000"/>
            <a:chOff x="0" y="0"/>
            <a:chExt cx="1864691" cy="2709333"/>
          </a:xfrm>
        </p:grpSpPr>
        <p:sp>
          <p:nvSpPr>
            <p:cNvPr id="6" name="Freeform 6"/>
            <p:cNvSpPr/>
            <p:nvPr/>
          </p:nvSpPr>
          <p:spPr>
            <a:xfrm>
              <a:off x="0" y="0"/>
              <a:ext cx="1864691" cy="2709333"/>
            </a:xfrm>
            <a:custGeom>
              <a:avLst/>
              <a:gdLst/>
              <a:ahLst/>
              <a:cxnLst/>
              <a:rect l="l" t="t" r="r" b="b"/>
              <a:pathLst>
                <a:path w="1864691" h="2709333">
                  <a:moveTo>
                    <a:pt x="0" y="0"/>
                  </a:moveTo>
                  <a:lnTo>
                    <a:pt x="1864691" y="0"/>
                  </a:lnTo>
                  <a:lnTo>
                    <a:pt x="1864691" y="2709333"/>
                  </a:lnTo>
                  <a:lnTo>
                    <a:pt x="0" y="2709333"/>
                  </a:lnTo>
                  <a:close/>
                </a:path>
              </a:pathLst>
            </a:custGeom>
            <a:solidFill>
              <a:srgbClr val="000000"/>
            </a:solidFill>
          </p:spPr>
        </p:sp>
        <p:sp>
          <p:nvSpPr>
            <p:cNvPr id="7" name="TextBox 7"/>
            <p:cNvSpPr txBox="1"/>
            <p:nvPr/>
          </p:nvSpPr>
          <p:spPr>
            <a:xfrm>
              <a:off x="0" y="-85725"/>
              <a:ext cx="1864691" cy="2795058"/>
            </a:xfrm>
            <a:prstGeom prst="rect">
              <a:avLst/>
            </a:prstGeom>
          </p:spPr>
          <p:txBody>
            <a:bodyPr lIns="50800" tIns="50800" rIns="50800" bIns="50800" rtlCol="0" anchor="ctr"/>
            <a:lstStyle/>
            <a:p>
              <a:pPr algn="ctr">
                <a:lnSpc>
                  <a:spcPts val="2890"/>
                </a:lnSpc>
              </a:pPr>
              <a:endParaRPr/>
            </a:p>
          </p:txBody>
        </p:sp>
      </p:grpSp>
      <p:sp>
        <p:nvSpPr>
          <p:cNvPr id="8" name="TextBox 8"/>
          <p:cNvSpPr txBox="1"/>
          <p:nvPr/>
        </p:nvSpPr>
        <p:spPr>
          <a:xfrm>
            <a:off x="11864973" y="1876425"/>
            <a:ext cx="5797481" cy="5638800"/>
          </a:xfrm>
          <a:prstGeom prst="rect">
            <a:avLst/>
          </a:prstGeom>
        </p:spPr>
        <p:txBody>
          <a:bodyPr lIns="0" tIns="0" rIns="0" bIns="0" rtlCol="0" anchor="t">
            <a:spAutoFit/>
          </a:bodyPr>
          <a:lstStyle/>
          <a:p>
            <a:pPr marL="0" lvl="0" indent="0" algn="r">
              <a:lnSpc>
                <a:spcPts val="6240"/>
              </a:lnSpc>
              <a:spcBef>
                <a:spcPct val="0"/>
              </a:spcBef>
            </a:pPr>
            <a:r>
              <a:rPr lang="en-US" sz="5200">
                <a:solidFill>
                  <a:srgbClr val="FFFFFF"/>
                </a:solidFill>
                <a:latin typeface="Graphik 1"/>
              </a:rPr>
              <a:t>84% of chemicals detected in hair products marketed to Black women are not listed on the label.</a:t>
            </a:r>
          </a:p>
        </p:txBody>
      </p:sp>
      <p:sp>
        <p:nvSpPr>
          <p:cNvPr id="9" name="Freeform 9"/>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10" name="AutoShape 10"/>
          <p:cNvSpPr/>
          <p:nvPr/>
        </p:nvSpPr>
        <p:spPr>
          <a:xfrm flipV="1">
            <a:off x="-1350" y="9100706"/>
            <a:ext cx="9705642" cy="0"/>
          </a:xfrm>
          <a:prstGeom prst="line">
            <a:avLst/>
          </a:prstGeom>
          <a:ln w="38100" cap="flat">
            <a:solidFill>
              <a:srgbClr val="FFFFFF"/>
            </a:solidFill>
            <a:prstDash val="solid"/>
            <a:headEnd type="none" w="sm" len="sm"/>
            <a:tailEnd type="none" w="sm" len="sm"/>
          </a:ln>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3" name="AutoShape 3"/>
          <p:cNvSpPr/>
          <p:nvPr/>
        </p:nvSpPr>
        <p:spPr>
          <a:xfrm flipV="1">
            <a:off x="-1350" y="9100706"/>
            <a:ext cx="9705642" cy="0"/>
          </a:xfrm>
          <a:prstGeom prst="line">
            <a:avLst/>
          </a:prstGeom>
          <a:ln w="38100" cap="flat">
            <a:solidFill>
              <a:srgbClr val="FFFFFF"/>
            </a:solidFill>
            <a:prstDash val="solid"/>
            <a:headEnd type="none" w="sm" len="sm"/>
            <a:tailEnd type="none" w="sm" len="sm"/>
          </a:ln>
        </p:spPr>
      </p:sp>
      <p:sp>
        <p:nvSpPr>
          <p:cNvPr id="4" name="Freeform 4"/>
          <p:cNvSpPr/>
          <p:nvPr/>
        </p:nvSpPr>
        <p:spPr>
          <a:xfrm>
            <a:off x="922088" y="3120574"/>
            <a:ext cx="5894754" cy="5103905"/>
          </a:xfrm>
          <a:custGeom>
            <a:avLst/>
            <a:gdLst/>
            <a:ahLst/>
            <a:cxnLst/>
            <a:rect l="l" t="t" r="r" b="b"/>
            <a:pathLst>
              <a:path w="5894754" h="5103905">
                <a:moveTo>
                  <a:pt x="0" y="0"/>
                </a:moveTo>
                <a:lnTo>
                  <a:pt x="5894754" y="0"/>
                </a:lnTo>
                <a:lnTo>
                  <a:pt x="5894754" y="5103905"/>
                </a:lnTo>
                <a:lnTo>
                  <a:pt x="0" y="5103905"/>
                </a:lnTo>
                <a:lnTo>
                  <a:pt x="0" y="0"/>
                </a:lnTo>
                <a:close/>
              </a:path>
            </a:pathLst>
          </a:custGeom>
          <a:blipFill>
            <a:blip r:embed="rId3"/>
            <a:stretch>
              <a:fillRect/>
            </a:stretch>
          </a:blipFill>
        </p:spPr>
      </p:sp>
      <p:grpSp>
        <p:nvGrpSpPr>
          <p:cNvPr id="5" name="Group 5"/>
          <p:cNvGrpSpPr/>
          <p:nvPr/>
        </p:nvGrpSpPr>
        <p:grpSpPr>
          <a:xfrm>
            <a:off x="7825470" y="2875920"/>
            <a:ext cx="9540442" cy="5593213"/>
            <a:chOff x="0" y="0"/>
            <a:chExt cx="12720589" cy="7457618"/>
          </a:xfrm>
        </p:grpSpPr>
        <p:sp>
          <p:nvSpPr>
            <p:cNvPr id="6" name="TextBox 6"/>
            <p:cNvSpPr txBox="1"/>
            <p:nvPr/>
          </p:nvSpPr>
          <p:spPr>
            <a:xfrm>
              <a:off x="0" y="-114300"/>
              <a:ext cx="12720589" cy="1339842"/>
            </a:xfrm>
            <a:prstGeom prst="rect">
              <a:avLst/>
            </a:prstGeom>
          </p:spPr>
          <p:txBody>
            <a:bodyPr lIns="0" tIns="0" rIns="0" bIns="0" rtlCol="0" anchor="t">
              <a:spAutoFit/>
            </a:bodyPr>
            <a:lstStyle/>
            <a:p>
              <a:pPr marL="0" lvl="0" indent="0">
                <a:lnSpc>
                  <a:spcPts val="3937"/>
                </a:lnSpc>
              </a:pPr>
              <a:r>
                <a:rPr lang="en-US" sz="2812">
                  <a:solidFill>
                    <a:srgbClr val="FFFFFF"/>
                  </a:solidFill>
                  <a:latin typeface="Graphik 1"/>
                </a:rPr>
                <a:t>2022 Report from the Campaign for Healthier Solutions</a:t>
              </a:r>
            </a:p>
          </p:txBody>
        </p:sp>
        <p:sp>
          <p:nvSpPr>
            <p:cNvPr id="7" name="TextBox 7"/>
            <p:cNvSpPr txBox="1"/>
            <p:nvPr/>
          </p:nvSpPr>
          <p:spPr>
            <a:xfrm>
              <a:off x="0" y="1580800"/>
              <a:ext cx="12720589" cy="5876818"/>
            </a:xfrm>
            <a:prstGeom prst="rect">
              <a:avLst/>
            </a:prstGeom>
          </p:spPr>
          <p:txBody>
            <a:bodyPr lIns="0" tIns="0" rIns="0" bIns="0" rtlCol="0" anchor="t">
              <a:spAutoFit/>
            </a:bodyPr>
            <a:lstStyle/>
            <a:p>
              <a:pPr marL="486460" lvl="1" indent="-243230">
                <a:lnSpc>
                  <a:spcPts val="3154"/>
                </a:lnSpc>
                <a:buFont typeface="Arial"/>
                <a:buChar char="•"/>
              </a:pPr>
              <a:r>
                <a:rPr lang="en-US" sz="2253">
                  <a:solidFill>
                    <a:srgbClr val="FFFFFF"/>
                  </a:solidFill>
                  <a:latin typeface="Graphik 3"/>
                </a:rPr>
                <a:t>&gt; 50% of the 226 products tested contained 1 or more chemicals of potential concern.</a:t>
              </a:r>
            </a:p>
            <a:p>
              <a:pPr>
                <a:lnSpc>
                  <a:spcPts val="3154"/>
                </a:lnSpc>
              </a:pPr>
              <a:endParaRPr lang="en-US" sz="2253">
                <a:solidFill>
                  <a:srgbClr val="FFFFFF"/>
                </a:solidFill>
                <a:latin typeface="Graphik 3"/>
              </a:endParaRPr>
            </a:p>
            <a:p>
              <a:pPr marL="486460" lvl="1" indent="-243230">
                <a:lnSpc>
                  <a:spcPts val="3154"/>
                </a:lnSpc>
                <a:buFont typeface="Arial"/>
                <a:buChar char="•"/>
              </a:pPr>
              <a:r>
                <a:rPr lang="en-US" sz="2253">
                  <a:solidFill>
                    <a:srgbClr val="FFFFFF"/>
                  </a:solidFill>
                  <a:latin typeface="Graphik 3"/>
                </a:rPr>
                <a:t>Detected chemicals included: phthalates, lead, and flame retardants.</a:t>
              </a:r>
            </a:p>
            <a:p>
              <a:pPr>
                <a:lnSpc>
                  <a:spcPts val="3154"/>
                </a:lnSpc>
              </a:pPr>
              <a:endParaRPr lang="en-US" sz="2253">
                <a:solidFill>
                  <a:srgbClr val="FFFFFF"/>
                </a:solidFill>
                <a:latin typeface="Graphik 3"/>
              </a:endParaRPr>
            </a:p>
            <a:p>
              <a:pPr marL="486460" lvl="1" indent="-243230">
                <a:lnSpc>
                  <a:spcPts val="3154"/>
                </a:lnSpc>
                <a:buFont typeface="Arial"/>
                <a:buChar char="•"/>
              </a:pPr>
              <a:r>
                <a:rPr lang="en-US" sz="2253">
                  <a:solidFill>
                    <a:srgbClr val="FFFFFF"/>
                  </a:solidFill>
                  <a:latin typeface="Graphik 3"/>
                </a:rPr>
                <a:t>Many items tested are marketed to children.</a:t>
              </a:r>
            </a:p>
            <a:p>
              <a:pPr>
                <a:lnSpc>
                  <a:spcPts val="3154"/>
                </a:lnSpc>
              </a:pPr>
              <a:endParaRPr lang="en-US" sz="2253">
                <a:solidFill>
                  <a:srgbClr val="FFFFFF"/>
                </a:solidFill>
                <a:latin typeface="Graphik 3"/>
              </a:endParaRPr>
            </a:p>
            <a:p>
              <a:pPr marL="486460" lvl="1" indent="-243230">
                <a:lnSpc>
                  <a:spcPts val="3154"/>
                </a:lnSpc>
                <a:buFont typeface="Arial"/>
                <a:buChar char="•"/>
              </a:pPr>
              <a:r>
                <a:rPr lang="en-US" sz="2253">
                  <a:solidFill>
                    <a:srgbClr val="FFFFFF"/>
                  </a:solidFill>
                  <a:latin typeface="Graphik 3"/>
                </a:rPr>
                <a:t>Raises concern regarding the differences in access to safe products across different store types, which may be more accessible by certain communities.</a:t>
              </a:r>
            </a:p>
          </p:txBody>
        </p:sp>
      </p:grpSp>
      <p:sp>
        <p:nvSpPr>
          <p:cNvPr id="8" name="TextBox 8"/>
          <p:cNvSpPr txBox="1"/>
          <p:nvPr/>
        </p:nvSpPr>
        <p:spPr>
          <a:xfrm>
            <a:off x="922088" y="338454"/>
            <a:ext cx="16443823" cy="2223141"/>
          </a:xfrm>
          <a:prstGeom prst="rect">
            <a:avLst/>
          </a:prstGeom>
        </p:spPr>
        <p:txBody>
          <a:bodyPr lIns="0" tIns="0" rIns="0" bIns="0" rtlCol="0" anchor="t">
            <a:spAutoFit/>
          </a:bodyPr>
          <a:lstStyle/>
          <a:p>
            <a:pPr marL="0" lvl="0" indent="0">
              <a:lnSpc>
                <a:spcPts val="8085"/>
              </a:lnSpc>
            </a:pPr>
            <a:r>
              <a:rPr lang="en-US" sz="7700">
                <a:solidFill>
                  <a:srgbClr val="FFFFFF"/>
                </a:solidFill>
                <a:latin typeface="Graphik 1"/>
              </a:rPr>
              <a:t>Toxic chemicals in Dollar Store products*</a:t>
            </a:r>
          </a:p>
        </p:txBody>
      </p:sp>
      <p:sp>
        <p:nvSpPr>
          <p:cNvPr id="9" name="TextBox 9"/>
          <p:cNvSpPr txBox="1"/>
          <p:nvPr/>
        </p:nvSpPr>
        <p:spPr>
          <a:xfrm>
            <a:off x="10207609" y="9406960"/>
            <a:ext cx="7704327" cy="485775"/>
          </a:xfrm>
          <a:prstGeom prst="rect">
            <a:avLst/>
          </a:prstGeom>
        </p:spPr>
        <p:txBody>
          <a:bodyPr lIns="0" tIns="0" rIns="0" bIns="0" rtlCol="0" anchor="t">
            <a:spAutoFit/>
          </a:bodyPr>
          <a:lstStyle/>
          <a:p>
            <a:pPr>
              <a:lnSpc>
                <a:spcPts val="1200"/>
              </a:lnSpc>
              <a:spcBef>
                <a:spcPct val="0"/>
              </a:spcBef>
            </a:pPr>
            <a:r>
              <a:rPr lang="en-US" sz="1000">
                <a:solidFill>
                  <a:srgbClr val="FFFFFF"/>
                </a:solidFill>
                <a:latin typeface="Graphik 3"/>
              </a:rPr>
              <a:t>Campaign for Healthier Solutions. (2022). Toxic Chemicals in Dollar Store Products: 2022 Report. Campaign for Healthier Solutions. https://www.ecocenter.org/sites/default/files/2022-04/Toxic%20Chemicals%20in%20Dollar%20Store%20Products-%202022%20Report.pdf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9111511" y="9218832"/>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3" name="AutoShape 3"/>
          <p:cNvSpPr/>
          <p:nvPr/>
        </p:nvSpPr>
        <p:spPr>
          <a:xfrm flipV="1">
            <a:off x="9040364" y="9094081"/>
            <a:ext cx="9705642" cy="0"/>
          </a:xfrm>
          <a:prstGeom prst="line">
            <a:avLst/>
          </a:prstGeom>
          <a:ln w="38100" cap="flat">
            <a:solidFill>
              <a:srgbClr val="FFFFFF"/>
            </a:solidFill>
            <a:prstDash val="solid"/>
            <a:headEnd type="none" w="sm" len="sm"/>
            <a:tailEnd type="none" w="sm" len="sm"/>
          </a:ln>
        </p:spPr>
      </p:sp>
      <p:sp>
        <p:nvSpPr>
          <p:cNvPr id="4" name="Freeform 4"/>
          <p:cNvSpPr/>
          <p:nvPr/>
        </p:nvSpPr>
        <p:spPr>
          <a:xfrm>
            <a:off x="841658" y="545091"/>
            <a:ext cx="7106633" cy="9196819"/>
          </a:xfrm>
          <a:custGeom>
            <a:avLst/>
            <a:gdLst/>
            <a:ahLst/>
            <a:cxnLst/>
            <a:rect l="l" t="t" r="r" b="b"/>
            <a:pathLst>
              <a:path w="7106633" h="9196819">
                <a:moveTo>
                  <a:pt x="0" y="0"/>
                </a:moveTo>
                <a:lnTo>
                  <a:pt x="7106633" y="0"/>
                </a:lnTo>
                <a:lnTo>
                  <a:pt x="7106633" y="9196818"/>
                </a:lnTo>
                <a:lnTo>
                  <a:pt x="0" y="9196818"/>
                </a:lnTo>
                <a:lnTo>
                  <a:pt x="0" y="0"/>
                </a:lnTo>
                <a:close/>
              </a:path>
            </a:pathLst>
          </a:custGeom>
          <a:blipFill>
            <a:blip r:embed="rId3"/>
            <a:stretch>
              <a:fillRect/>
            </a:stretch>
          </a:blipFill>
        </p:spPr>
      </p:sp>
      <p:grpSp>
        <p:nvGrpSpPr>
          <p:cNvPr id="5" name="Group 5"/>
          <p:cNvGrpSpPr/>
          <p:nvPr/>
        </p:nvGrpSpPr>
        <p:grpSpPr>
          <a:xfrm>
            <a:off x="8628612" y="1322359"/>
            <a:ext cx="9087355" cy="7207972"/>
            <a:chOff x="0" y="0"/>
            <a:chExt cx="12116473" cy="9610629"/>
          </a:xfrm>
        </p:grpSpPr>
        <p:sp>
          <p:nvSpPr>
            <p:cNvPr id="6" name="TextBox 6"/>
            <p:cNvSpPr txBox="1"/>
            <p:nvPr/>
          </p:nvSpPr>
          <p:spPr>
            <a:xfrm>
              <a:off x="0" y="933988"/>
              <a:ext cx="12116473" cy="1707697"/>
            </a:xfrm>
            <a:prstGeom prst="rect">
              <a:avLst/>
            </a:prstGeom>
          </p:spPr>
          <p:txBody>
            <a:bodyPr lIns="0" tIns="0" rIns="0" bIns="0" rtlCol="0" anchor="t">
              <a:spAutoFit/>
            </a:bodyPr>
            <a:lstStyle/>
            <a:p>
              <a:pPr marL="0" lvl="0" indent="0" algn="ctr">
                <a:lnSpc>
                  <a:spcPts val="8839"/>
                </a:lnSpc>
              </a:pPr>
              <a:r>
                <a:rPr lang="en-US" sz="8035">
                  <a:solidFill>
                    <a:srgbClr val="FFFFFF"/>
                  </a:solidFill>
                  <a:latin typeface="Graphik 1"/>
                </a:rPr>
                <a:t>Fossil fuels</a:t>
              </a:r>
            </a:p>
          </p:txBody>
        </p:sp>
        <p:sp>
          <p:nvSpPr>
            <p:cNvPr id="7" name="TextBox 7"/>
            <p:cNvSpPr txBox="1"/>
            <p:nvPr/>
          </p:nvSpPr>
          <p:spPr>
            <a:xfrm>
              <a:off x="0" y="-76200"/>
              <a:ext cx="12116473" cy="656216"/>
            </a:xfrm>
            <a:prstGeom prst="rect">
              <a:avLst/>
            </a:prstGeom>
          </p:spPr>
          <p:txBody>
            <a:bodyPr lIns="0" tIns="0" rIns="0" bIns="0" rtlCol="0" anchor="t">
              <a:spAutoFit/>
            </a:bodyPr>
            <a:lstStyle/>
            <a:p>
              <a:pPr marL="0" lvl="0" indent="0" algn="ctr">
                <a:lnSpc>
                  <a:spcPts val="3668"/>
                </a:lnSpc>
              </a:pPr>
              <a:r>
                <a:rPr lang="en-US" sz="2911">
                  <a:solidFill>
                    <a:srgbClr val="FFFFFF"/>
                  </a:solidFill>
                  <a:latin typeface="Graphik 3"/>
                </a:rPr>
                <a:t>High Level Overview</a:t>
              </a:r>
            </a:p>
          </p:txBody>
        </p:sp>
        <p:sp>
          <p:nvSpPr>
            <p:cNvPr id="8" name="TextBox 8"/>
            <p:cNvSpPr txBox="1"/>
            <p:nvPr/>
          </p:nvSpPr>
          <p:spPr>
            <a:xfrm>
              <a:off x="0" y="3194571"/>
              <a:ext cx="12116473" cy="6416058"/>
            </a:xfrm>
            <a:prstGeom prst="rect">
              <a:avLst/>
            </a:prstGeom>
          </p:spPr>
          <p:txBody>
            <a:bodyPr lIns="0" tIns="0" rIns="0" bIns="0" rtlCol="0" anchor="t">
              <a:spAutoFit/>
            </a:bodyPr>
            <a:lstStyle/>
            <a:p>
              <a:pPr algn="ctr">
                <a:lnSpc>
                  <a:spcPts val="3190"/>
                </a:lnSpc>
              </a:pPr>
              <a:r>
                <a:rPr lang="en-US" sz="2311">
                  <a:solidFill>
                    <a:srgbClr val="FFFFFF"/>
                  </a:solidFill>
                  <a:latin typeface="Graphik 3"/>
                </a:rPr>
                <a:t>Exposure to fossil fuels has been linked to poor pregnancy, birth, and newborn health outcomes, such as preterm birth, fetal or infant loss, and birth defects.</a:t>
              </a:r>
            </a:p>
            <a:p>
              <a:pPr algn="ctr">
                <a:lnSpc>
                  <a:spcPts val="3190"/>
                </a:lnSpc>
              </a:pPr>
              <a:endParaRPr lang="en-US" sz="2311">
                <a:solidFill>
                  <a:srgbClr val="FFFFFF"/>
                </a:solidFill>
                <a:latin typeface="Graphik 3"/>
              </a:endParaRPr>
            </a:p>
            <a:p>
              <a:pPr algn="ctr">
                <a:lnSpc>
                  <a:spcPts val="3190"/>
                </a:lnSpc>
              </a:pPr>
              <a:r>
                <a:rPr lang="en-US" sz="2311">
                  <a:solidFill>
                    <a:srgbClr val="FFFFFF"/>
                  </a:solidFill>
                  <a:latin typeface="Graphik 3"/>
                </a:rPr>
                <a:t>A just transition off fossil fuels is not only necessary to avoid catastrophic climate warming, it’s necessary to avert a worsening maternal health crisis with glaring inequities. </a:t>
              </a:r>
            </a:p>
            <a:p>
              <a:pPr algn="ctr">
                <a:lnSpc>
                  <a:spcPts val="3190"/>
                </a:lnSpc>
              </a:pPr>
              <a:endParaRPr lang="en-US" sz="2311">
                <a:solidFill>
                  <a:srgbClr val="FFFFFF"/>
                </a:solidFill>
                <a:latin typeface="Graphik 3"/>
              </a:endParaRPr>
            </a:p>
            <a:p>
              <a:pPr marL="0" lvl="0" indent="0" algn="ctr">
                <a:lnSpc>
                  <a:spcPts val="3190"/>
                </a:lnSpc>
              </a:pPr>
              <a:r>
                <a:rPr lang="en-US" sz="2311">
                  <a:solidFill>
                    <a:srgbClr val="FFFFFF"/>
                  </a:solidFill>
                  <a:latin typeface="Graphik 3"/>
                </a:rPr>
                <a:t>Reducing pollution from and production and use of fossil fuels and petrochemicals is a health intervention for pregnant people and babies that stakeholders across policy, healthcare delivery, and communities all must consider.</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AutoShape 2"/>
          <p:cNvSpPr/>
          <p:nvPr/>
        </p:nvSpPr>
        <p:spPr>
          <a:xfrm flipV="1">
            <a:off x="8976979" y="3017334"/>
            <a:ext cx="7418550" cy="0"/>
          </a:xfrm>
          <a:prstGeom prst="line">
            <a:avLst/>
          </a:prstGeom>
          <a:ln w="38100" cap="flat">
            <a:solidFill>
              <a:srgbClr val="FFFFFF"/>
            </a:solidFill>
            <a:prstDash val="solid"/>
            <a:headEnd type="none" w="sm" len="sm"/>
            <a:tailEnd type="none" w="sm" len="sm"/>
          </a:ln>
        </p:spPr>
      </p:sp>
      <p:sp>
        <p:nvSpPr>
          <p:cNvPr id="3" name="Freeform 3"/>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4" name="AutoShape 4"/>
          <p:cNvSpPr/>
          <p:nvPr/>
        </p:nvSpPr>
        <p:spPr>
          <a:xfrm flipV="1">
            <a:off x="-1350" y="9100706"/>
            <a:ext cx="9705642" cy="0"/>
          </a:xfrm>
          <a:prstGeom prst="line">
            <a:avLst/>
          </a:prstGeom>
          <a:ln w="38100" cap="flat">
            <a:solidFill>
              <a:srgbClr val="FFFFFF"/>
            </a:solidFill>
            <a:prstDash val="solid"/>
            <a:headEnd type="none" w="sm" len="sm"/>
            <a:tailEnd type="none" w="sm" len="sm"/>
          </a:ln>
        </p:spPr>
      </p:sp>
      <p:sp>
        <p:nvSpPr>
          <p:cNvPr id="5" name="Freeform 5"/>
          <p:cNvSpPr/>
          <p:nvPr/>
        </p:nvSpPr>
        <p:spPr>
          <a:xfrm>
            <a:off x="826010" y="2388403"/>
            <a:ext cx="5294468" cy="5188579"/>
          </a:xfrm>
          <a:custGeom>
            <a:avLst/>
            <a:gdLst/>
            <a:ahLst/>
            <a:cxnLst/>
            <a:rect l="l" t="t" r="r" b="b"/>
            <a:pathLst>
              <a:path w="5294468" h="5188579">
                <a:moveTo>
                  <a:pt x="0" y="0"/>
                </a:moveTo>
                <a:lnTo>
                  <a:pt x="5294468" y="0"/>
                </a:lnTo>
                <a:lnTo>
                  <a:pt x="5294468" y="5188579"/>
                </a:lnTo>
                <a:lnTo>
                  <a:pt x="0" y="51885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8113208" y="3732840"/>
            <a:ext cx="9146092" cy="4697863"/>
            <a:chOff x="0" y="0"/>
            <a:chExt cx="12194789" cy="6263818"/>
          </a:xfrm>
        </p:grpSpPr>
        <p:sp>
          <p:nvSpPr>
            <p:cNvPr id="7" name="TextBox 7"/>
            <p:cNvSpPr txBox="1"/>
            <p:nvPr/>
          </p:nvSpPr>
          <p:spPr>
            <a:xfrm>
              <a:off x="0" y="-114300"/>
              <a:ext cx="12194789" cy="679442"/>
            </a:xfrm>
            <a:prstGeom prst="rect">
              <a:avLst/>
            </a:prstGeom>
          </p:spPr>
          <p:txBody>
            <a:bodyPr lIns="0" tIns="0" rIns="0" bIns="0" rtlCol="0" anchor="t">
              <a:spAutoFit/>
            </a:bodyPr>
            <a:lstStyle/>
            <a:p>
              <a:pPr marL="0" lvl="0" indent="0">
                <a:lnSpc>
                  <a:spcPts val="3937"/>
                </a:lnSpc>
              </a:pPr>
              <a:r>
                <a:rPr lang="en-US" sz="2812">
                  <a:solidFill>
                    <a:srgbClr val="FFFFFF"/>
                  </a:solidFill>
                  <a:latin typeface="Graphik 1"/>
                </a:rPr>
                <a:t>Maternal and infant health</a:t>
              </a:r>
            </a:p>
          </p:txBody>
        </p:sp>
        <p:sp>
          <p:nvSpPr>
            <p:cNvPr id="8" name="TextBox 8"/>
            <p:cNvSpPr txBox="1"/>
            <p:nvPr/>
          </p:nvSpPr>
          <p:spPr>
            <a:xfrm>
              <a:off x="0" y="920400"/>
              <a:ext cx="12194789" cy="5343418"/>
            </a:xfrm>
            <a:prstGeom prst="rect">
              <a:avLst/>
            </a:prstGeom>
          </p:spPr>
          <p:txBody>
            <a:bodyPr lIns="0" tIns="0" rIns="0" bIns="0" rtlCol="0" anchor="t">
              <a:spAutoFit/>
            </a:bodyPr>
            <a:lstStyle/>
            <a:p>
              <a:pPr marL="486460" lvl="1" indent="-243230">
                <a:lnSpc>
                  <a:spcPts val="3154"/>
                </a:lnSpc>
                <a:buFont typeface="Arial"/>
                <a:buChar char="•"/>
              </a:pPr>
              <a:r>
                <a:rPr lang="en-US" sz="2253">
                  <a:solidFill>
                    <a:srgbClr val="FFFFFF"/>
                  </a:solidFill>
                  <a:latin typeface="Graphik 3"/>
                </a:rPr>
                <a:t>Prenatal exposure to fossil fuels and petrochemicals is associated with adverse reproductive health, including decline in fertility, pregnancy loss, and high-risk pregnancy.</a:t>
              </a:r>
            </a:p>
            <a:p>
              <a:pPr marL="486460" lvl="1" indent="-243230">
                <a:lnSpc>
                  <a:spcPts val="3154"/>
                </a:lnSpc>
                <a:buFont typeface="Arial"/>
                <a:buChar char="•"/>
              </a:pPr>
              <a:r>
                <a:rPr lang="en-US" sz="2253">
                  <a:solidFill>
                    <a:srgbClr val="FFFFFF"/>
                  </a:solidFill>
                  <a:latin typeface="Graphik 3"/>
                </a:rPr>
                <a:t>Oil spills and gas flares are associated with hypertensive disorders of pregnancy and gestational diabetes.</a:t>
              </a:r>
            </a:p>
            <a:p>
              <a:pPr marL="486460" lvl="1" indent="-243230">
                <a:lnSpc>
                  <a:spcPts val="3154"/>
                </a:lnSpc>
                <a:buFont typeface="Arial"/>
                <a:buChar char="•"/>
              </a:pPr>
              <a:r>
                <a:rPr lang="en-US" sz="2253">
                  <a:solidFill>
                    <a:srgbClr val="FFFFFF"/>
                  </a:solidFill>
                  <a:latin typeface="Graphik 3"/>
                </a:rPr>
                <a:t>Infant health is also affected by fossil fuel and petrochemical exposure, including increased preterm birth risk, fetal growth, low birthweight, and birth defects.</a:t>
              </a:r>
            </a:p>
            <a:p>
              <a:pPr marL="486460" lvl="1" indent="-243230">
                <a:lnSpc>
                  <a:spcPts val="3154"/>
                </a:lnSpc>
                <a:buFont typeface="Arial"/>
                <a:buChar char="•"/>
              </a:pPr>
              <a:r>
                <a:rPr lang="en-US" sz="2253">
                  <a:solidFill>
                    <a:srgbClr val="FFFFFF"/>
                  </a:solidFill>
                  <a:latin typeface="Graphik 3"/>
                </a:rPr>
                <a:t>Pre-conception exposure to oil spills has been linked to an increased risk of neonatal mortality.</a:t>
              </a:r>
            </a:p>
          </p:txBody>
        </p:sp>
      </p:grpSp>
      <p:sp>
        <p:nvSpPr>
          <p:cNvPr id="9" name="TextBox 9"/>
          <p:cNvSpPr txBox="1"/>
          <p:nvPr/>
        </p:nvSpPr>
        <p:spPr>
          <a:xfrm>
            <a:off x="9507652" y="1455180"/>
            <a:ext cx="6357204" cy="1343027"/>
          </a:xfrm>
          <a:prstGeom prst="rect">
            <a:avLst/>
          </a:prstGeom>
        </p:spPr>
        <p:txBody>
          <a:bodyPr lIns="0" tIns="0" rIns="0" bIns="0" rtlCol="0" anchor="t">
            <a:spAutoFit/>
          </a:bodyPr>
          <a:lstStyle/>
          <a:p>
            <a:pPr marL="0" lvl="0" indent="0">
              <a:lnSpc>
                <a:spcPts val="8925"/>
              </a:lnSpc>
            </a:pPr>
            <a:r>
              <a:rPr lang="en-US" sz="8500">
                <a:solidFill>
                  <a:srgbClr val="FFFFFF"/>
                </a:solidFill>
                <a:latin typeface="Graphik 1"/>
              </a:rPr>
              <a:t>Fossil fuels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9287474" y="3483423"/>
            <a:ext cx="8712554" cy="5376890"/>
          </a:xfrm>
          <a:custGeom>
            <a:avLst/>
            <a:gdLst/>
            <a:ahLst/>
            <a:cxnLst/>
            <a:rect l="l" t="t" r="r" b="b"/>
            <a:pathLst>
              <a:path w="8712554" h="5376890">
                <a:moveTo>
                  <a:pt x="0" y="0"/>
                </a:moveTo>
                <a:lnTo>
                  <a:pt x="8712554" y="0"/>
                </a:lnTo>
                <a:lnTo>
                  <a:pt x="8712554" y="5376891"/>
                </a:lnTo>
                <a:lnTo>
                  <a:pt x="0" y="5376891"/>
                </a:lnTo>
                <a:lnTo>
                  <a:pt x="0" y="0"/>
                </a:lnTo>
                <a:close/>
              </a:path>
            </a:pathLst>
          </a:custGeom>
          <a:blipFill>
            <a:blip r:embed="rId2"/>
            <a:stretch>
              <a:fillRect/>
            </a:stretch>
          </a:blipFill>
        </p:spPr>
      </p:sp>
      <p:sp>
        <p:nvSpPr>
          <p:cNvPr id="3" name="TextBox 3"/>
          <p:cNvSpPr txBox="1"/>
          <p:nvPr/>
        </p:nvSpPr>
        <p:spPr>
          <a:xfrm>
            <a:off x="1028700" y="424607"/>
            <a:ext cx="14084886" cy="2600325"/>
          </a:xfrm>
          <a:prstGeom prst="rect">
            <a:avLst/>
          </a:prstGeom>
        </p:spPr>
        <p:txBody>
          <a:bodyPr lIns="0" tIns="0" rIns="0" bIns="0" rtlCol="0" anchor="t">
            <a:spAutoFit/>
          </a:bodyPr>
          <a:lstStyle/>
          <a:p>
            <a:pPr marL="0" lvl="0" indent="0">
              <a:lnSpc>
                <a:spcPts val="9600"/>
              </a:lnSpc>
              <a:spcBef>
                <a:spcPct val="0"/>
              </a:spcBef>
            </a:pPr>
            <a:r>
              <a:rPr lang="en-US" sz="8000">
                <a:solidFill>
                  <a:srgbClr val="FFFFFF"/>
                </a:solidFill>
                <a:latin typeface="Graphik 1"/>
              </a:rPr>
              <a:t>Fracking pollutes our air, water, and soil</a:t>
            </a:r>
          </a:p>
        </p:txBody>
      </p:sp>
      <p:sp>
        <p:nvSpPr>
          <p:cNvPr id="4" name="TextBox 4"/>
          <p:cNvSpPr txBox="1"/>
          <p:nvPr/>
        </p:nvSpPr>
        <p:spPr>
          <a:xfrm>
            <a:off x="1028700" y="3238169"/>
            <a:ext cx="7849874" cy="6219825"/>
          </a:xfrm>
          <a:prstGeom prst="rect">
            <a:avLst/>
          </a:prstGeom>
        </p:spPr>
        <p:txBody>
          <a:bodyPr lIns="0" tIns="0" rIns="0" bIns="0" rtlCol="0" anchor="t">
            <a:spAutoFit/>
          </a:bodyPr>
          <a:lstStyle/>
          <a:p>
            <a:pPr marL="0" lvl="0" indent="0" algn="l">
              <a:lnSpc>
                <a:spcPts val="3750"/>
              </a:lnSpc>
              <a:spcBef>
                <a:spcPct val="0"/>
              </a:spcBef>
            </a:pPr>
            <a:r>
              <a:rPr lang="en-US" sz="2500">
                <a:solidFill>
                  <a:srgbClr val="FFFFFF"/>
                </a:solidFill>
                <a:latin typeface="Graphik 3"/>
              </a:rPr>
              <a:t>Pregnant people living near active fracking wells are 30% more likely to have a high-risk pregnancy and 40% more likely to give birth preterm. It’s also linked to low birthweight and congenital birth defects.</a:t>
            </a:r>
          </a:p>
          <a:p>
            <a:pPr marL="0" lvl="0" indent="0" algn="l">
              <a:lnSpc>
                <a:spcPts val="3750"/>
              </a:lnSpc>
              <a:spcBef>
                <a:spcPct val="0"/>
              </a:spcBef>
            </a:pPr>
            <a:endParaRPr lang="en-US" sz="2500">
              <a:solidFill>
                <a:srgbClr val="FFFFFF"/>
              </a:solidFill>
              <a:latin typeface="Graphik 3"/>
            </a:endParaRPr>
          </a:p>
          <a:p>
            <a:pPr marL="0" lvl="0" indent="0" algn="l">
              <a:lnSpc>
                <a:spcPts val="3750"/>
              </a:lnSpc>
              <a:spcBef>
                <a:spcPct val="0"/>
              </a:spcBef>
            </a:pPr>
            <a:r>
              <a:rPr lang="en-US" sz="2500" u="none">
                <a:solidFill>
                  <a:srgbClr val="FFFFFF"/>
                </a:solidFill>
                <a:latin typeface="Graphik 3"/>
              </a:rPr>
              <a:t>Fracking wells are disproportionately located near Black, Brown, Indigenous, and low-income communities.</a:t>
            </a:r>
          </a:p>
          <a:p>
            <a:pPr marL="0" lvl="0" indent="0" algn="l">
              <a:lnSpc>
                <a:spcPts val="3750"/>
              </a:lnSpc>
              <a:spcBef>
                <a:spcPct val="0"/>
              </a:spcBef>
            </a:pPr>
            <a:endParaRPr lang="en-US" sz="2500" u="none">
              <a:solidFill>
                <a:srgbClr val="FFFFFF"/>
              </a:solidFill>
              <a:latin typeface="Graphik 3"/>
            </a:endParaRPr>
          </a:p>
          <a:p>
            <a:pPr marL="0" lvl="0" indent="0" algn="l">
              <a:lnSpc>
                <a:spcPts val="3750"/>
              </a:lnSpc>
              <a:spcBef>
                <a:spcPct val="0"/>
              </a:spcBef>
            </a:pPr>
            <a:r>
              <a:rPr lang="en-US" sz="2500" u="none">
                <a:solidFill>
                  <a:srgbClr val="FFFFFF"/>
                </a:solidFill>
                <a:latin typeface="Graphik 3"/>
              </a:rPr>
              <a:t>More than 1,000 chemicals, including EDCs, are used in fracking fluid, many of which are toxic, cancer-causing, or otherwise hazardous to human health.</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11208001" y="0"/>
            <a:ext cx="7079999" cy="10287000"/>
            <a:chOff x="0" y="0"/>
            <a:chExt cx="1864691" cy="2709333"/>
          </a:xfrm>
        </p:grpSpPr>
        <p:sp>
          <p:nvSpPr>
            <p:cNvPr id="3" name="Freeform 3"/>
            <p:cNvSpPr/>
            <p:nvPr/>
          </p:nvSpPr>
          <p:spPr>
            <a:xfrm>
              <a:off x="0" y="0"/>
              <a:ext cx="1864691" cy="2709333"/>
            </a:xfrm>
            <a:custGeom>
              <a:avLst/>
              <a:gdLst/>
              <a:ahLst/>
              <a:cxnLst/>
              <a:rect l="l" t="t" r="r" b="b"/>
              <a:pathLst>
                <a:path w="1864691" h="2709333">
                  <a:moveTo>
                    <a:pt x="0" y="0"/>
                  </a:moveTo>
                  <a:lnTo>
                    <a:pt x="1864691" y="0"/>
                  </a:lnTo>
                  <a:lnTo>
                    <a:pt x="1864691" y="2709333"/>
                  </a:lnTo>
                  <a:lnTo>
                    <a:pt x="0" y="2709333"/>
                  </a:lnTo>
                  <a:close/>
                </a:path>
              </a:pathLst>
            </a:custGeom>
            <a:solidFill>
              <a:srgbClr val="000000"/>
            </a:solidFill>
          </p:spPr>
        </p:sp>
        <p:sp>
          <p:nvSpPr>
            <p:cNvPr id="4" name="TextBox 4"/>
            <p:cNvSpPr txBox="1"/>
            <p:nvPr/>
          </p:nvSpPr>
          <p:spPr>
            <a:xfrm>
              <a:off x="0" y="-85725"/>
              <a:ext cx="1864691" cy="2795058"/>
            </a:xfrm>
            <a:prstGeom prst="rect">
              <a:avLst/>
            </a:prstGeom>
          </p:spPr>
          <p:txBody>
            <a:bodyPr lIns="50800" tIns="50800" rIns="50800" bIns="50800" rtlCol="0" anchor="ctr"/>
            <a:lstStyle/>
            <a:p>
              <a:pPr algn="ctr">
                <a:lnSpc>
                  <a:spcPts val="2890"/>
                </a:lnSpc>
              </a:pPr>
              <a:endParaRPr/>
            </a:p>
          </p:txBody>
        </p:sp>
      </p:grpSp>
      <p:sp>
        <p:nvSpPr>
          <p:cNvPr id="5" name="Freeform 5"/>
          <p:cNvSpPr/>
          <p:nvPr/>
        </p:nvSpPr>
        <p:spPr>
          <a:xfrm>
            <a:off x="11208001" y="0"/>
            <a:ext cx="7596105" cy="10287000"/>
          </a:xfrm>
          <a:custGeom>
            <a:avLst/>
            <a:gdLst/>
            <a:ahLst/>
            <a:cxnLst/>
            <a:rect l="l" t="t" r="r" b="b"/>
            <a:pathLst>
              <a:path w="7596105" h="10287000">
                <a:moveTo>
                  <a:pt x="0" y="0"/>
                </a:moveTo>
                <a:lnTo>
                  <a:pt x="7596105" y="0"/>
                </a:lnTo>
                <a:lnTo>
                  <a:pt x="7596105" y="10287000"/>
                </a:lnTo>
                <a:lnTo>
                  <a:pt x="0" y="10287000"/>
                </a:lnTo>
                <a:lnTo>
                  <a:pt x="0" y="0"/>
                </a:lnTo>
                <a:close/>
              </a:path>
            </a:pathLst>
          </a:custGeom>
          <a:blipFill>
            <a:blip r:embed="rId2">
              <a:alphaModFix amt="72000"/>
            </a:blip>
            <a:stretch>
              <a:fillRect l="-19021" r="-84115"/>
            </a:stretch>
          </a:blipFill>
        </p:spPr>
      </p:sp>
      <p:sp>
        <p:nvSpPr>
          <p:cNvPr id="6" name="TextBox 6"/>
          <p:cNvSpPr txBox="1"/>
          <p:nvPr/>
        </p:nvSpPr>
        <p:spPr>
          <a:xfrm>
            <a:off x="868101" y="2543175"/>
            <a:ext cx="10094684" cy="5038725"/>
          </a:xfrm>
          <a:prstGeom prst="rect">
            <a:avLst/>
          </a:prstGeom>
        </p:spPr>
        <p:txBody>
          <a:bodyPr lIns="0" tIns="0" rIns="0" bIns="0" rtlCol="0" anchor="t">
            <a:spAutoFit/>
          </a:bodyPr>
          <a:lstStyle/>
          <a:p>
            <a:pPr marL="0" lvl="0" indent="0">
              <a:lnSpc>
                <a:spcPts val="9600"/>
              </a:lnSpc>
            </a:pPr>
            <a:r>
              <a:rPr lang="en-US" sz="8000">
                <a:solidFill>
                  <a:srgbClr val="FFFFFF"/>
                </a:solidFill>
                <a:latin typeface="Graphik 1"/>
              </a:rPr>
              <a:t>Advancing Environmental Justice: </a:t>
            </a:r>
          </a:p>
          <a:p>
            <a:pPr marL="0" lvl="0" indent="0">
              <a:lnSpc>
                <a:spcPts val="9600"/>
              </a:lnSpc>
            </a:pPr>
            <a:r>
              <a:rPr lang="en-US" sz="8000">
                <a:solidFill>
                  <a:srgbClr val="FFFFFF"/>
                </a:solidFill>
                <a:latin typeface="Graphik 1"/>
              </a:rPr>
              <a:t>Policy examples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12744896" y="7066157"/>
            <a:ext cx="2654141" cy="2494157"/>
            <a:chOff x="0" y="0"/>
            <a:chExt cx="699033" cy="656897"/>
          </a:xfrm>
        </p:grpSpPr>
        <p:sp>
          <p:nvSpPr>
            <p:cNvPr id="3" name="Freeform 3"/>
            <p:cNvSpPr/>
            <p:nvPr/>
          </p:nvSpPr>
          <p:spPr>
            <a:xfrm>
              <a:off x="0" y="0"/>
              <a:ext cx="699033" cy="656897"/>
            </a:xfrm>
            <a:custGeom>
              <a:avLst/>
              <a:gdLst/>
              <a:ahLst/>
              <a:cxnLst/>
              <a:rect l="l" t="t" r="r" b="b"/>
              <a:pathLst>
                <a:path w="699033" h="656897">
                  <a:moveTo>
                    <a:pt x="0" y="0"/>
                  </a:moveTo>
                  <a:lnTo>
                    <a:pt x="699033" y="0"/>
                  </a:lnTo>
                  <a:lnTo>
                    <a:pt x="699033" y="656897"/>
                  </a:lnTo>
                  <a:lnTo>
                    <a:pt x="0" y="656897"/>
                  </a:lnTo>
                  <a:close/>
                </a:path>
              </a:pathLst>
            </a:custGeom>
            <a:solidFill>
              <a:srgbClr val="B0BCFF"/>
            </a:solidFill>
          </p:spPr>
        </p:sp>
        <p:sp>
          <p:nvSpPr>
            <p:cNvPr id="4" name="TextBox 4"/>
            <p:cNvSpPr txBox="1"/>
            <p:nvPr/>
          </p:nvSpPr>
          <p:spPr>
            <a:xfrm>
              <a:off x="0" y="-95250"/>
              <a:ext cx="699033" cy="752147"/>
            </a:xfrm>
            <a:prstGeom prst="rect">
              <a:avLst/>
            </a:prstGeom>
          </p:spPr>
          <p:txBody>
            <a:bodyPr lIns="50800" tIns="50800" rIns="50800" bIns="50800" rtlCol="0" anchor="ctr"/>
            <a:lstStyle/>
            <a:p>
              <a:pPr algn="ctr">
                <a:lnSpc>
                  <a:spcPts val="3219"/>
                </a:lnSpc>
              </a:pPr>
              <a:r>
                <a:rPr lang="en-US" sz="2299">
                  <a:solidFill>
                    <a:srgbClr val="000000"/>
                  </a:solidFill>
                  <a:latin typeface="Graphik 2"/>
                </a:rPr>
                <a:t>Development of clean water and wastewater infrastructure</a:t>
              </a:r>
            </a:p>
          </p:txBody>
        </p:sp>
      </p:grpSp>
      <p:grpSp>
        <p:nvGrpSpPr>
          <p:cNvPr id="5" name="Group 5"/>
          <p:cNvGrpSpPr/>
          <p:nvPr/>
        </p:nvGrpSpPr>
        <p:grpSpPr>
          <a:xfrm>
            <a:off x="-158308" y="-15508"/>
            <a:ext cx="18588617" cy="4771196"/>
            <a:chOff x="0" y="0"/>
            <a:chExt cx="4895767" cy="1256611"/>
          </a:xfrm>
        </p:grpSpPr>
        <p:sp>
          <p:nvSpPr>
            <p:cNvPr id="6" name="Freeform 6"/>
            <p:cNvSpPr/>
            <p:nvPr/>
          </p:nvSpPr>
          <p:spPr>
            <a:xfrm>
              <a:off x="0" y="0"/>
              <a:ext cx="4895767" cy="1256611"/>
            </a:xfrm>
            <a:custGeom>
              <a:avLst/>
              <a:gdLst/>
              <a:ahLst/>
              <a:cxnLst/>
              <a:rect l="l" t="t" r="r" b="b"/>
              <a:pathLst>
                <a:path w="4895767" h="1256611">
                  <a:moveTo>
                    <a:pt x="0" y="0"/>
                  </a:moveTo>
                  <a:lnTo>
                    <a:pt x="4895767" y="0"/>
                  </a:lnTo>
                  <a:lnTo>
                    <a:pt x="4895767" y="1256611"/>
                  </a:lnTo>
                  <a:lnTo>
                    <a:pt x="0" y="1256611"/>
                  </a:lnTo>
                  <a:close/>
                </a:path>
              </a:pathLst>
            </a:custGeom>
            <a:solidFill>
              <a:srgbClr val="000000"/>
            </a:solidFill>
          </p:spPr>
        </p:sp>
        <p:sp>
          <p:nvSpPr>
            <p:cNvPr id="7" name="TextBox 7"/>
            <p:cNvSpPr txBox="1"/>
            <p:nvPr/>
          </p:nvSpPr>
          <p:spPr>
            <a:xfrm>
              <a:off x="0" y="-95250"/>
              <a:ext cx="4895767" cy="1351861"/>
            </a:xfrm>
            <a:prstGeom prst="rect">
              <a:avLst/>
            </a:prstGeom>
          </p:spPr>
          <p:txBody>
            <a:bodyPr lIns="50800" tIns="50800" rIns="50800" bIns="50800" rtlCol="0" anchor="ctr"/>
            <a:lstStyle/>
            <a:p>
              <a:pPr algn="ctr">
                <a:lnSpc>
                  <a:spcPts val="3219"/>
                </a:lnSpc>
              </a:pPr>
              <a:endParaRPr/>
            </a:p>
          </p:txBody>
        </p:sp>
      </p:grpSp>
      <p:sp>
        <p:nvSpPr>
          <p:cNvPr id="8" name="TextBox 8"/>
          <p:cNvSpPr txBox="1"/>
          <p:nvPr/>
        </p:nvSpPr>
        <p:spPr>
          <a:xfrm>
            <a:off x="641586" y="600534"/>
            <a:ext cx="17081692" cy="1219249"/>
          </a:xfrm>
          <a:prstGeom prst="rect">
            <a:avLst/>
          </a:prstGeom>
        </p:spPr>
        <p:txBody>
          <a:bodyPr lIns="0" tIns="0" rIns="0" bIns="0" rtlCol="0" anchor="t">
            <a:spAutoFit/>
          </a:bodyPr>
          <a:lstStyle/>
          <a:p>
            <a:pPr marL="0" lvl="0" indent="0" algn="ctr">
              <a:lnSpc>
                <a:spcPts val="8254"/>
              </a:lnSpc>
            </a:pPr>
            <a:r>
              <a:rPr lang="en-US" sz="7503">
                <a:solidFill>
                  <a:srgbClr val="FFFFFF"/>
                </a:solidFill>
                <a:latin typeface="Graphik 1"/>
              </a:rPr>
              <a:t>Policy in Action: </a:t>
            </a:r>
            <a:r>
              <a:rPr lang="en-US" sz="7503">
                <a:solidFill>
                  <a:srgbClr val="00A69A"/>
                </a:solidFill>
                <a:latin typeface="Graphik 1"/>
              </a:rPr>
              <a:t>Justice40</a:t>
            </a:r>
            <a:r>
              <a:rPr lang="en-US" sz="7503">
                <a:solidFill>
                  <a:srgbClr val="FFFFFF"/>
                </a:solidFill>
                <a:latin typeface="Graphik 1"/>
              </a:rPr>
              <a:t> Initiative</a:t>
            </a:r>
          </a:p>
        </p:txBody>
      </p:sp>
      <p:sp>
        <p:nvSpPr>
          <p:cNvPr id="9" name="TextBox 9"/>
          <p:cNvSpPr txBox="1"/>
          <p:nvPr/>
        </p:nvSpPr>
        <p:spPr>
          <a:xfrm>
            <a:off x="193629" y="2053602"/>
            <a:ext cx="17913612" cy="1051179"/>
          </a:xfrm>
          <a:prstGeom prst="rect">
            <a:avLst/>
          </a:prstGeom>
        </p:spPr>
        <p:txBody>
          <a:bodyPr lIns="0" tIns="0" rIns="0" bIns="0" rtlCol="0" anchor="t">
            <a:spAutoFit/>
          </a:bodyPr>
          <a:lstStyle/>
          <a:p>
            <a:pPr marL="0" lvl="0" indent="0" algn="ctr">
              <a:lnSpc>
                <a:spcPts val="4011"/>
              </a:lnSpc>
            </a:pPr>
            <a:r>
              <a:rPr lang="en-US" sz="2865">
                <a:solidFill>
                  <a:srgbClr val="FFFFFF"/>
                </a:solidFill>
                <a:latin typeface="Graphik 3"/>
              </a:rPr>
              <a:t>Federal initiative that 40% of benefits/$ of certain Federal investments flow to disadvantaged communities that are marginalized, underserved, and overburdened by pollution.</a:t>
            </a:r>
          </a:p>
        </p:txBody>
      </p:sp>
      <p:grpSp>
        <p:nvGrpSpPr>
          <p:cNvPr id="10" name="Group 10"/>
          <p:cNvGrpSpPr/>
          <p:nvPr/>
        </p:nvGrpSpPr>
        <p:grpSpPr>
          <a:xfrm>
            <a:off x="3465402" y="7066157"/>
            <a:ext cx="2654141" cy="2494157"/>
            <a:chOff x="0" y="0"/>
            <a:chExt cx="699033" cy="656897"/>
          </a:xfrm>
        </p:grpSpPr>
        <p:sp>
          <p:nvSpPr>
            <p:cNvPr id="11" name="Freeform 11"/>
            <p:cNvSpPr/>
            <p:nvPr/>
          </p:nvSpPr>
          <p:spPr>
            <a:xfrm>
              <a:off x="0" y="0"/>
              <a:ext cx="699033" cy="656897"/>
            </a:xfrm>
            <a:custGeom>
              <a:avLst/>
              <a:gdLst/>
              <a:ahLst/>
              <a:cxnLst/>
              <a:rect l="l" t="t" r="r" b="b"/>
              <a:pathLst>
                <a:path w="699033" h="656897">
                  <a:moveTo>
                    <a:pt x="0" y="0"/>
                  </a:moveTo>
                  <a:lnTo>
                    <a:pt x="699033" y="0"/>
                  </a:lnTo>
                  <a:lnTo>
                    <a:pt x="699033" y="656897"/>
                  </a:lnTo>
                  <a:lnTo>
                    <a:pt x="0" y="656897"/>
                  </a:lnTo>
                  <a:close/>
                </a:path>
              </a:pathLst>
            </a:custGeom>
            <a:solidFill>
              <a:srgbClr val="B0BCFF"/>
            </a:solidFill>
          </p:spPr>
        </p:sp>
        <p:sp>
          <p:nvSpPr>
            <p:cNvPr id="12" name="TextBox 12"/>
            <p:cNvSpPr txBox="1"/>
            <p:nvPr/>
          </p:nvSpPr>
          <p:spPr>
            <a:xfrm>
              <a:off x="0" y="-95250"/>
              <a:ext cx="699033" cy="752147"/>
            </a:xfrm>
            <a:prstGeom prst="rect">
              <a:avLst/>
            </a:prstGeom>
          </p:spPr>
          <p:txBody>
            <a:bodyPr lIns="50800" tIns="50800" rIns="50800" bIns="50800" rtlCol="0" anchor="ctr"/>
            <a:lstStyle/>
            <a:p>
              <a:pPr algn="ctr">
                <a:lnSpc>
                  <a:spcPts val="3219"/>
                </a:lnSpc>
              </a:pPr>
              <a:r>
                <a:rPr lang="en-US" sz="2299">
                  <a:solidFill>
                    <a:srgbClr val="000000"/>
                  </a:solidFill>
                  <a:latin typeface="Graphik 2"/>
                </a:rPr>
                <a:t>Training and workforce development</a:t>
              </a:r>
            </a:p>
          </p:txBody>
        </p:sp>
      </p:grpSp>
      <p:grpSp>
        <p:nvGrpSpPr>
          <p:cNvPr id="13" name="Group 13"/>
          <p:cNvGrpSpPr/>
          <p:nvPr/>
        </p:nvGrpSpPr>
        <p:grpSpPr>
          <a:xfrm>
            <a:off x="1028700" y="4057650"/>
            <a:ext cx="2654141" cy="2494157"/>
            <a:chOff x="0" y="0"/>
            <a:chExt cx="699033" cy="656897"/>
          </a:xfrm>
        </p:grpSpPr>
        <p:sp>
          <p:nvSpPr>
            <p:cNvPr id="14" name="Freeform 14"/>
            <p:cNvSpPr/>
            <p:nvPr/>
          </p:nvSpPr>
          <p:spPr>
            <a:xfrm>
              <a:off x="0" y="0"/>
              <a:ext cx="699033" cy="656897"/>
            </a:xfrm>
            <a:custGeom>
              <a:avLst/>
              <a:gdLst/>
              <a:ahLst/>
              <a:cxnLst/>
              <a:rect l="l" t="t" r="r" b="b"/>
              <a:pathLst>
                <a:path w="699033" h="656897">
                  <a:moveTo>
                    <a:pt x="0" y="0"/>
                  </a:moveTo>
                  <a:lnTo>
                    <a:pt x="699033" y="0"/>
                  </a:lnTo>
                  <a:lnTo>
                    <a:pt x="699033" y="656897"/>
                  </a:lnTo>
                  <a:lnTo>
                    <a:pt x="0" y="656897"/>
                  </a:lnTo>
                  <a:close/>
                </a:path>
              </a:pathLst>
            </a:custGeom>
            <a:solidFill>
              <a:srgbClr val="B0BCFF"/>
            </a:solidFill>
          </p:spPr>
        </p:sp>
        <p:sp>
          <p:nvSpPr>
            <p:cNvPr id="15" name="TextBox 15"/>
            <p:cNvSpPr txBox="1"/>
            <p:nvPr/>
          </p:nvSpPr>
          <p:spPr>
            <a:xfrm>
              <a:off x="0" y="-95250"/>
              <a:ext cx="699033" cy="752147"/>
            </a:xfrm>
            <a:prstGeom prst="rect">
              <a:avLst/>
            </a:prstGeom>
          </p:spPr>
          <p:txBody>
            <a:bodyPr lIns="50800" tIns="50800" rIns="50800" bIns="50800" rtlCol="0" anchor="ctr"/>
            <a:lstStyle/>
            <a:p>
              <a:pPr algn="ctr">
                <a:lnSpc>
                  <a:spcPts val="3219"/>
                </a:lnSpc>
              </a:pPr>
              <a:r>
                <a:rPr lang="en-US" sz="2299">
                  <a:solidFill>
                    <a:srgbClr val="000000"/>
                  </a:solidFill>
                  <a:latin typeface="Graphik 2"/>
                </a:rPr>
                <a:t>Climate change</a:t>
              </a:r>
            </a:p>
          </p:txBody>
        </p:sp>
      </p:grpSp>
      <p:grpSp>
        <p:nvGrpSpPr>
          <p:cNvPr id="16" name="Group 16"/>
          <p:cNvGrpSpPr/>
          <p:nvPr/>
        </p:nvGrpSpPr>
        <p:grpSpPr>
          <a:xfrm>
            <a:off x="5559727" y="4057650"/>
            <a:ext cx="2654141" cy="2494157"/>
            <a:chOff x="0" y="0"/>
            <a:chExt cx="699033" cy="656897"/>
          </a:xfrm>
        </p:grpSpPr>
        <p:sp>
          <p:nvSpPr>
            <p:cNvPr id="17" name="Freeform 17"/>
            <p:cNvSpPr/>
            <p:nvPr/>
          </p:nvSpPr>
          <p:spPr>
            <a:xfrm>
              <a:off x="0" y="0"/>
              <a:ext cx="699033" cy="656897"/>
            </a:xfrm>
            <a:custGeom>
              <a:avLst/>
              <a:gdLst/>
              <a:ahLst/>
              <a:cxnLst/>
              <a:rect l="l" t="t" r="r" b="b"/>
              <a:pathLst>
                <a:path w="699033" h="656897">
                  <a:moveTo>
                    <a:pt x="0" y="0"/>
                  </a:moveTo>
                  <a:lnTo>
                    <a:pt x="699033" y="0"/>
                  </a:lnTo>
                  <a:lnTo>
                    <a:pt x="699033" y="656897"/>
                  </a:lnTo>
                  <a:lnTo>
                    <a:pt x="0" y="656897"/>
                  </a:lnTo>
                  <a:close/>
                </a:path>
              </a:pathLst>
            </a:custGeom>
            <a:solidFill>
              <a:srgbClr val="B0BCFF"/>
            </a:solidFill>
          </p:spPr>
        </p:sp>
        <p:sp>
          <p:nvSpPr>
            <p:cNvPr id="18" name="TextBox 18"/>
            <p:cNvSpPr txBox="1"/>
            <p:nvPr/>
          </p:nvSpPr>
          <p:spPr>
            <a:xfrm>
              <a:off x="0" y="-95250"/>
              <a:ext cx="699033" cy="752147"/>
            </a:xfrm>
            <a:prstGeom prst="rect">
              <a:avLst/>
            </a:prstGeom>
          </p:spPr>
          <p:txBody>
            <a:bodyPr lIns="50800" tIns="50800" rIns="50800" bIns="50800" rtlCol="0" anchor="ctr"/>
            <a:lstStyle/>
            <a:p>
              <a:pPr algn="ctr">
                <a:lnSpc>
                  <a:spcPts val="3219"/>
                </a:lnSpc>
              </a:pPr>
              <a:r>
                <a:rPr lang="en-US" sz="2299">
                  <a:solidFill>
                    <a:srgbClr val="000000"/>
                  </a:solidFill>
                  <a:latin typeface="Graphik 2"/>
                </a:rPr>
                <a:t>Clean energy and energy efficiency</a:t>
              </a:r>
            </a:p>
          </p:txBody>
        </p:sp>
      </p:grpSp>
      <p:grpSp>
        <p:nvGrpSpPr>
          <p:cNvPr id="19" name="Group 19"/>
          <p:cNvGrpSpPr/>
          <p:nvPr/>
        </p:nvGrpSpPr>
        <p:grpSpPr>
          <a:xfrm>
            <a:off x="8047343" y="7066157"/>
            <a:ext cx="2654141" cy="2494157"/>
            <a:chOff x="0" y="0"/>
            <a:chExt cx="699033" cy="656897"/>
          </a:xfrm>
        </p:grpSpPr>
        <p:sp>
          <p:nvSpPr>
            <p:cNvPr id="20" name="Freeform 20"/>
            <p:cNvSpPr/>
            <p:nvPr/>
          </p:nvSpPr>
          <p:spPr>
            <a:xfrm>
              <a:off x="0" y="0"/>
              <a:ext cx="699033" cy="656897"/>
            </a:xfrm>
            <a:custGeom>
              <a:avLst/>
              <a:gdLst/>
              <a:ahLst/>
              <a:cxnLst/>
              <a:rect l="l" t="t" r="r" b="b"/>
              <a:pathLst>
                <a:path w="699033" h="656897">
                  <a:moveTo>
                    <a:pt x="0" y="0"/>
                  </a:moveTo>
                  <a:lnTo>
                    <a:pt x="699033" y="0"/>
                  </a:lnTo>
                  <a:lnTo>
                    <a:pt x="699033" y="656897"/>
                  </a:lnTo>
                  <a:lnTo>
                    <a:pt x="0" y="656897"/>
                  </a:lnTo>
                  <a:close/>
                </a:path>
              </a:pathLst>
            </a:custGeom>
            <a:solidFill>
              <a:srgbClr val="B0BCFF"/>
            </a:solidFill>
          </p:spPr>
        </p:sp>
        <p:sp>
          <p:nvSpPr>
            <p:cNvPr id="21" name="TextBox 21"/>
            <p:cNvSpPr txBox="1"/>
            <p:nvPr/>
          </p:nvSpPr>
          <p:spPr>
            <a:xfrm>
              <a:off x="0" y="-95250"/>
              <a:ext cx="699033" cy="752147"/>
            </a:xfrm>
            <a:prstGeom prst="rect">
              <a:avLst/>
            </a:prstGeom>
          </p:spPr>
          <p:txBody>
            <a:bodyPr lIns="50800" tIns="50800" rIns="50800" bIns="50800" rtlCol="0" anchor="ctr"/>
            <a:lstStyle/>
            <a:p>
              <a:pPr algn="ctr">
                <a:lnSpc>
                  <a:spcPts val="3219"/>
                </a:lnSpc>
              </a:pPr>
              <a:r>
                <a:rPr lang="en-US" sz="2299">
                  <a:solidFill>
                    <a:srgbClr val="000000"/>
                  </a:solidFill>
                  <a:latin typeface="Graphik 2"/>
                </a:rPr>
                <a:t>Remediation and reduction of legacy pollution</a:t>
              </a:r>
            </a:p>
          </p:txBody>
        </p:sp>
      </p:grpSp>
      <p:grpSp>
        <p:nvGrpSpPr>
          <p:cNvPr id="22" name="Group 22"/>
          <p:cNvGrpSpPr/>
          <p:nvPr/>
        </p:nvGrpSpPr>
        <p:grpSpPr>
          <a:xfrm>
            <a:off x="10090754" y="4057650"/>
            <a:ext cx="2654141" cy="2494157"/>
            <a:chOff x="0" y="0"/>
            <a:chExt cx="699033" cy="656897"/>
          </a:xfrm>
        </p:grpSpPr>
        <p:sp>
          <p:nvSpPr>
            <p:cNvPr id="23" name="Freeform 23"/>
            <p:cNvSpPr/>
            <p:nvPr/>
          </p:nvSpPr>
          <p:spPr>
            <a:xfrm>
              <a:off x="0" y="0"/>
              <a:ext cx="699033" cy="656897"/>
            </a:xfrm>
            <a:custGeom>
              <a:avLst/>
              <a:gdLst/>
              <a:ahLst/>
              <a:cxnLst/>
              <a:rect l="l" t="t" r="r" b="b"/>
              <a:pathLst>
                <a:path w="699033" h="656897">
                  <a:moveTo>
                    <a:pt x="0" y="0"/>
                  </a:moveTo>
                  <a:lnTo>
                    <a:pt x="699033" y="0"/>
                  </a:lnTo>
                  <a:lnTo>
                    <a:pt x="699033" y="656897"/>
                  </a:lnTo>
                  <a:lnTo>
                    <a:pt x="0" y="656897"/>
                  </a:lnTo>
                  <a:close/>
                </a:path>
              </a:pathLst>
            </a:custGeom>
            <a:solidFill>
              <a:srgbClr val="B0BCFF"/>
            </a:solidFill>
          </p:spPr>
        </p:sp>
        <p:sp>
          <p:nvSpPr>
            <p:cNvPr id="24" name="TextBox 24"/>
            <p:cNvSpPr txBox="1"/>
            <p:nvPr/>
          </p:nvSpPr>
          <p:spPr>
            <a:xfrm>
              <a:off x="0" y="-95250"/>
              <a:ext cx="699033" cy="752147"/>
            </a:xfrm>
            <a:prstGeom prst="rect">
              <a:avLst/>
            </a:prstGeom>
          </p:spPr>
          <p:txBody>
            <a:bodyPr lIns="50800" tIns="50800" rIns="50800" bIns="50800" rtlCol="0" anchor="ctr"/>
            <a:lstStyle/>
            <a:p>
              <a:pPr algn="ctr">
                <a:lnSpc>
                  <a:spcPts val="3219"/>
                </a:lnSpc>
              </a:pPr>
              <a:r>
                <a:rPr lang="en-US" sz="2299">
                  <a:solidFill>
                    <a:srgbClr val="000000"/>
                  </a:solidFill>
                  <a:latin typeface="Graphik 2"/>
                </a:rPr>
                <a:t>Clean transit</a:t>
              </a:r>
            </a:p>
          </p:txBody>
        </p:sp>
      </p:grpSp>
      <p:grpSp>
        <p:nvGrpSpPr>
          <p:cNvPr id="25" name="Group 25"/>
          <p:cNvGrpSpPr/>
          <p:nvPr/>
        </p:nvGrpSpPr>
        <p:grpSpPr>
          <a:xfrm>
            <a:off x="14621321" y="4057650"/>
            <a:ext cx="2654141" cy="2494157"/>
            <a:chOff x="0" y="0"/>
            <a:chExt cx="699033" cy="656897"/>
          </a:xfrm>
        </p:grpSpPr>
        <p:sp>
          <p:nvSpPr>
            <p:cNvPr id="26" name="Freeform 26"/>
            <p:cNvSpPr/>
            <p:nvPr/>
          </p:nvSpPr>
          <p:spPr>
            <a:xfrm>
              <a:off x="0" y="0"/>
              <a:ext cx="699033" cy="656897"/>
            </a:xfrm>
            <a:custGeom>
              <a:avLst/>
              <a:gdLst/>
              <a:ahLst/>
              <a:cxnLst/>
              <a:rect l="l" t="t" r="r" b="b"/>
              <a:pathLst>
                <a:path w="699033" h="656897">
                  <a:moveTo>
                    <a:pt x="0" y="0"/>
                  </a:moveTo>
                  <a:lnTo>
                    <a:pt x="699033" y="0"/>
                  </a:lnTo>
                  <a:lnTo>
                    <a:pt x="699033" y="656897"/>
                  </a:lnTo>
                  <a:lnTo>
                    <a:pt x="0" y="656897"/>
                  </a:lnTo>
                  <a:close/>
                </a:path>
              </a:pathLst>
            </a:custGeom>
            <a:solidFill>
              <a:srgbClr val="B0BCFF"/>
            </a:solidFill>
          </p:spPr>
        </p:sp>
        <p:sp>
          <p:nvSpPr>
            <p:cNvPr id="27" name="TextBox 27"/>
            <p:cNvSpPr txBox="1"/>
            <p:nvPr/>
          </p:nvSpPr>
          <p:spPr>
            <a:xfrm>
              <a:off x="0" y="-95250"/>
              <a:ext cx="699033" cy="752147"/>
            </a:xfrm>
            <a:prstGeom prst="rect">
              <a:avLst/>
            </a:prstGeom>
          </p:spPr>
          <p:txBody>
            <a:bodyPr lIns="50800" tIns="50800" rIns="50800" bIns="50800" rtlCol="0" anchor="ctr"/>
            <a:lstStyle/>
            <a:p>
              <a:pPr algn="ctr">
                <a:lnSpc>
                  <a:spcPts val="3219"/>
                </a:lnSpc>
              </a:pPr>
              <a:r>
                <a:rPr lang="en-US" sz="2299">
                  <a:solidFill>
                    <a:srgbClr val="000000"/>
                  </a:solidFill>
                  <a:latin typeface="Graphik 2"/>
                </a:rPr>
                <a:t>Affordable and sustainable housing</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AutoShape 2"/>
          <p:cNvSpPr/>
          <p:nvPr/>
        </p:nvSpPr>
        <p:spPr>
          <a:xfrm>
            <a:off x="739492" y="5527707"/>
            <a:ext cx="71556" cy="3817481"/>
          </a:xfrm>
          <a:prstGeom prst="rect">
            <a:avLst/>
          </a:prstGeom>
          <a:solidFill>
            <a:srgbClr val="8562DC"/>
          </a:solidFill>
        </p:spPr>
      </p:sp>
      <p:sp>
        <p:nvSpPr>
          <p:cNvPr id="3" name="Freeform 3"/>
          <p:cNvSpPr/>
          <p:nvPr/>
        </p:nvSpPr>
        <p:spPr>
          <a:xfrm>
            <a:off x="500751" y="5280392"/>
            <a:ext cx="549040" cy="549040"/>
          </a:xfrm>
          <a:custGeom>
            <a:avLst/>
            <a:gdLst/>
            <a:ahLst/>
            <a:cxnLst/>
            <a:rect l="l" t="t" r="r" b="b"/>
            <a:pathLst>
              <a:path w="549040" h="549040">
                <a:moveTo>
                  <a:pt x="0" y="0"/>
                </a:moveTo>
                <a:lnTo>
                  <a:pt x="549039" y="0"/>
                </a:lnTo>
                <a:lnTo>
                  <a:pt x="549039" y="549039"/>
                </a:lnTo>
                <a:lnTo>
                  <a:pt x="0" y="549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00751" y="7234474"/>
            <a:ext cx="549040" cy="549040"/>
          </a:xfrm>
          <a:custGeom>
            <a:avLst/>
            <a:gdLst/>
            <a:ahLst/>
            <a:cxnLst/>
            <a:rect l="l" t="t" r="r" b="b"/>
            <a:pathLst>
              <a:path w="549040" h="549040">
                <a:moveTo>
                  <a:pt x="0" y="0"/>
                </a:moveTo>
                <a:lnTo>
                  <a:pt x="549039" y="0"/>
                </a:lnTo>
                <a:lnTo>
                  <a:pt x="549039" y="549040"/>
                </a:lnTo>
                <a:lnTo>
                  <a:pt x="0" y="5490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500751" y="9041199"/>
            <a:ext cx="549040" cy="549040"/>
          </a:xfrm>
          <a:custGeom>
            <a:avLst/>
            <a:gdLst/>
            <a:ahLst/>
            <a:cxnLst/>
            <a:rect l="l" t="t" r="r" b="b"/>
            <a:pathLst>
              <a:path w="549040" h="549040">
                <a:moveTo>
                  <a:pt x="0" y="0"/>
                </a:moveTo>
                <a:lnTo>
                  <a:pt x="549039" y="0"/>
                </a:lnTo>
                <a:lnTo>
                  <a:pt x="549039" y="549040"/>
                </a:lnTo>
                <a:lnTo>
                  <a:pt x="0" y="5490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8308" y="-15508"/>
            <a:ext cx="18588617" cy="4771196"/>
            <a:chOff x="0" y="0"/>
            <a:chExt cx="4895767" cy="1256611"/>
          </a:xfrm>
        </p:grpSpPr>
        <p:sp>
          <p:nvSpPr>
            <p:cNvPr id="7" name="Freeform 7"/>
            <p:cNvSpPr/>
            <p:nvPr/>
          </p:nvSpPr>
          <p:spPr>
            <a:xfrm>
              <a:off x="0" y="0"/>
              <a:ext cx="4895767" cy="1256611"/>
            </a:xfrm>
            <a:custGeom>
              <a:avLst/>
              <a:gdLst/>
              <a:ahLst/>
              <a:cxnLst/>
              <a:rect l="l" t="t" r="r" b="b"/>
              <a:pathLst>
                <a:path w="4895767" h="1256611">
                  <a:moveTo>
                    <a:pt x="0" y="0"/>
                  </a:moveTo>
                  <a:lnTo>
                    <a:pt x="4895767" y="0"/>
                  </a:lnTo>
                  <a:lnTo>
                    <a:pt x="4895767" y="1256611"/>
                  </a:lnTo>
                  <a:lnTo>
                    <a:pt x="0" y="1256611"/>
                  </a:lnTo>
                  <a:close/>
                </a:path>
              </a:pathLst>
            </a:custGeom>
            <a:solidFill>
              <a:srgbClr val="000000"/>
            </a:solidFill>
          </p:spPr>
        </p:sp>
        <p:sp>
          <p:nvSpPr>
            <p:cNvPr id="8" name="TextBox 8"/>
            <p:cNvSpPr txBox="1"/>
            <p:nvPr/>
          </p:nvSpPr>
          <p:spPr>
            <a:xfrm>
              <a:off x="0" y="-95250"/>
              <a:ext cx="4895767" cy="1351861"/>
            </a:xfrm>
            <a:prstGeom prst="rect">
              <a:avLst/>
            </a:prstGeom>
          </p:spPr>
          <p:txBody>
            <a:bodyPr lIns="50800" tIns="50800" rIns="50800" bIns="50800" rtlCol="0" anchor="ctr"/>
            <a:lstStyle/>
            <a:p>
              <a:pPr algn="ctr">
                <a:lnSpc>
                  <a:spcPts val="3219"/>
                </a:lnSpc>
              </a:pPr>
              <a:endParaRPr/>
            </a:p>
          </p:txBody>
        </p:sp>
      </p:grpSp>
      <p:sp>
        <p:nvSpPr>
          <p:cNvPr id="9" name="TextBox 9"/>
          <p:cNvSpPr txBox="1"/>
          <p:nvPr/>
        </p:nvSpPr>
        <p:spPr>
          <a:xfrm>
            <a:off x="720074" y="190986"/>
            <a:ext cx="16847852" cy="1899286"/>
          </a:xfrm>
          <a:prstGeom prst="rect">
            <a:avLst/>
          </a:prstGeom>
        </p:spPr>
        <p:txBody>
          <a:bodyPr lIns="0" tIns="0" rIns="0" bIns="0" rtlCol="0" anchor="t">
            <a:spAutoFit/>
          </a:bodyPr>
          <a:lstStyle/>
          <a:p>
            <a:pPr marL="0" lvl="0" indent="0" algn="ctr">
              <a:lnSpc>
                <a:spcPts val="6930"/>
              </a:lnSpc>
            </a:pPr>
            <a:r>
              <a:rPr lang="en-US" sz="6300" u="none">
                <a:solidFill>
                  <a:srgbClr val="FFFFFF"/>
                </a:solidFill>
                <a:latin typeface="Graphik 1"/>
              </a:rPr>
              <a:t>Policies in Action: </a:t>
            </a:r>
          </a:p>
          <a:p>
            <a:pPr marL="0" lvl="0" indent="0" algn="ctr">
              <a:lnSpc>
                <a:spcPts val="6930"/>
              </a:lnSpc>
            </a:pPr>
            <a:r>
              <a:rPr lang="en-US" sz="6300" u="none">
                <a:solidFill>
                  <a:srgbClr val="FFFFFF"/>
                </a:solidFill>
                <a:latin typeface="Graphik 1"/>
              </a:rPr>
              <a:t>Pregnant Workers Fairness Act</a:t>
            </a:r>
          </a:p>
        </p:txBody>
      </p:sp>
      <p:sp>
        <p:nvSpPr>
          <p:cNvPr id="10" name="TextBox 10"/>
          <p:cNvSpPr txBox="1"/>
          <p:nvPr/>
        </p:nvSpPr>
        <p:spPr>
          <a:xfrm>
            <a:off x="2446799" y="5194667"/>
            <a:ext cx="15322894" cy="1208721"/>
          </a:xfrm>
          <a:prstGeom prst="rect">
            <a:avLst/>
          </a:prstGeom>
        </p:spPr>
        <p:txBody>
          <a:bodyPr lIns="0" tIns="0" rIns="0" bIns="0" rtlCol="0" anchor="t">
            <a:spAutoFit/>
          </a:bodyPr>
          <a:lstStyle/>
          <a:p>
            <a:pPr marL="0" lvl="0" indent="0">
              <a:lnSpc>
                <a:spcPts val="3165"/>
              </a:lnSpc>
            </a:pPr>
            <a:r>
              <a:rPr lang="en-US" sz="2261" u="none">
                <a:solidFill>
                  <a:srgbClr val="FFFFFF"/>
                </a:solidFill>
                <a:latin typeface="Graphik 3"/>
              </a:rPr>
              <a:t>Prior to the PWFA going into effect on June 27, 2023, only a handful of states had laws in place to protect pregnant and postpartum workers from issues like excessive heat, lifting, long periods of standing, exposure to chemicals, etc.</a:t>
            </a:r>
          </a:p>
        </p:txBody>
      </p:sp>
      <p:sp>
        <p:nvSpPr>
          <p:cNvPr id="11" name="TextBox 11"/>
          <p:cNvSpPr txBox="1"/>
          <p:nvPr/>
        </p:nvSpPr>
        <p:spPr>
          <a:xfrm>
            <a:off x="2446799" y="7058511"/>
            <a:ext cx="15322894" cy="815242"/>
          </a:xfrm>
          <a:prstGeom prst="rect">
            <a:avLst/>
          </a:prstGeom>
        </p:spPr>
        <p:txBody>
          <a:bodyPr lIns="0" tIns="0" rIns="0" bIns="0" rtlCol="0" anchor="t">
            <a:spAutoFit/>
          </a:bodyPr>
          <a:lstStyle/>
          <a:p>
            <a:pPr marL="0" lvl="0" indent="0">
              <a:lnSpc>
                <a:spcPts val="3165"/>
              </a:lnSpc>
            </a:pPr>
            <a:r>
              <a:rPr lang="en-US" sz="2261" u="none">
                <a:solidFill>
                  <a:srgbClr val="FFFFFF"/>
                </a:solidFill>
                <a:latin typeface="Graphik 3"/>
              </a:rPr>
              <a:t>Ensures pregnant and postpartum workers are not forced off the job, get appropriate accommodations, and aren’t faced with retaliation.</a:t>
            </a:r>
          </a:p>
        </p:txBody>
      </p:sp>
      <p:sp>
        <p:nvSpPr>
          <p:cNvPr id="12" name="TextBox 12"/>
          <p:cNvSpPr txBox="1"/>
          <p:nvPr/>
        </p:nvSpPr>
        <p:spPr>
          <a:xfrm>
            <a:off x="2446799" y="8530978"/>
            <a:ext cx="15322894" cy="1208721"/>
          </a:xfrm>
          <a:prstGeom prst="rect">
            <a:avLst/>
          </a:prstGeom>
        </p:spPr>
        <p:txBody>
          <a:bodyPr lIns="0" tIns="0" rIns="0" bIns="0" rtlCol="0" anchor="t">
            <a:spAutoFit/>
          </a:bodyPr>
          <a:lstStyle/>
          <a:p>
            <a:pPr marL="0" lvl="0" indent="0">
              <a:lnSpc>
                <a:spcPts val="3165"/>
              </a:lnSpc>
            </a:pPr>
            <a:r>
              <a:rPr lang="en-US" sz="2261" u="none">
                <a:solidFill>
                  <a:srgbClr val="FFFFFF"/>
                </a:solidFill>
                <a:latin typeface="Graphik 3"/>
              </a:rPr>
              <a:t>Under this law, pregnant and postpartum employees who work for employers with 15 or more employees can ask for accommodations such as extra rest or water breaks, cooling accommodation, or temporary transfers in hot weather.</a:t>
            </a:r>
          </a:p>
        </p:txBody>
      </p:sp>
      <p:sp>
        <p:nvSpPr>
          <p:cNvPr id="13" name="TextBox 13"/>
          <p:cNvSpPr txBox="1"/>
          <p:nvPr/>
        </p:nvSpPr>
        <p:spPr>
          <a:xfrm>
            <a:off x="2547243" y="2226966"/>
            <a:ext cx="4215772" cy="1167765"/>
          </a:xfrm>
          <a:prstGeom prst="rect">
            <a:avLst/>
          </a:prstGeom>
        </p:spPr>
        <p:txBody>
          <a:bodyPr lIns="0" tIns="0" rIns="0" bIns="0" rtlCol="0" anchor="t">
            <a:spAutoFit/>
          </a:bodyPr>
          <a:lstStyle/>
          <a:p>
            <a:pPr marL="0" lvl="0" indent="0">
              <a:lnSpc>
                <a:spcPts val="7920"/>
              </a:lnSpc>
            </a:pPr>
            <a:r>
              <a:rPr lang="en-US" sz="7200">
                <a:solidFill>
                  <a:srgbClr val="FC4FB7"/>
                </a:solidFill>
                <a:latin typeface="Graphik 1"/>
              </a:rPr>
              <a:t>250,000</a:t>
            </a:r>
          </a:p>
        </p:txBody>
      </p:sp>
      <p:sp>
        <p:nvSpPr>
          <p:cNvPr id="14" name="TextBox 14"/>
          <p:cNvSpPr txBox="1"/>
          <p:nvPr/>
        </p:nvSpPr>
        <p:spPr>
          <a:xfrm>
            <a:off x="12461633" y="2226966"/>
            <a:ext cx="2343951" cy="1167765"/>
          </a:xfrm>
          <a:prstGeom prst="rect">
            <a:avLst/>
          </a:prstGeom>
        </p:spPr>
        <p:txBody>
          <a:bodyPr lIns="0" tIns="0" rIns="0" bIns="0" rtlCol="0" anchor="t">
            <a:spAutoFit/>
          </a:bodyPr>
          <a:lstStyle/>
          <a:p>
            <a:pPr marL="0" lvl="0" indent="0">
              <a:lnSpc>
                <a:spcPts val="7920"/>
              </a:lnSpc>
            </a:pPr>
            <a:r>
              <a:rPr lang="en-US" sz="7200">
                <a:solidFill>
                  <a:srgbClr val="00A69A"/>
                </a:solidFill>
                <a:latin typeface="Graphik 1"/>
              </a:rPr>
              <a:t>62%</a:t>
            </a:r>
          </a:p>
        </p:txBody>
      </p:sp>
      <p:sp>
        <p:nvSpPr>
          <p:cNvPr id="15" name="TextBox 15"/>
          <p:cNvSpPr txBox="1"/>
          <p:nvPr/>
        </p:nvSpPr>
        <p:spPr>
          <a:xfrm>
            <a:off x="1624501" y="3309006"/>
            <a:ext cx="6411747" cy="1228435"/>
          </a:xfrm>
          <a:prstGeom prst="rect">
            <a:avLst/>
          </a:prstGeom>
        </p:spPr>
        <p:txBody>
          <a:bodyPr lIns="0" tIns="0" rIns="0" bIns="0" rtlCol="0" anchor="t">
            <a:spAutoFit/>
          </a:bodyPr>
          <a:lstStyle/>
          <a:p>
            <a:pPr marL="0" lvl="0" indent="0" algn="ctr">
              <a:lnSpc>
                <a:spcPts val="3165"/>
              </a:lnSpc>
            </a:pPr>
            <a:r>
              <a:rPr lang="en-US" sz="2261">
                <a:solidFill>
                  <a:srgbClr val="FFFFFF"/>
                </a:solidFill>
                <a:latin typeface="Graphik 3"/>
              </a:rPr>
              <a:t>Estimated pregnant workers every year who are denied requests for accommodations, even more don’t ask for fear of retaliation</a:t>
            </a:r>
          </a:p>
        </p:txBody>
      </p:sp>
      <p:sp>
        <p:nvSpPr>
          <p:cNvPr id="16" name="TextBox 16"/>
          <p:cNvSpPr txBox="1"/>
          <p:nvPr/>
        </p:nvSpPr>
        <p:spPr>
          <a:xfrm>
            <a:off x="10859694" y="3309006"/>
            <a:ext cx="5803805" cy="828385"/>
          </a:xfrm>
          <a:prstGeom prst="rect">
            <a:avLst/>
          </a:prstGeom>
        </p:spPr>
        <p:txBody>
          <a:bodyPr lIns="0" tIns="0" rIns="0" bIns="0" rtlCol="0" anchor="t">
            <a:spAutoFit/>
          </a:bodyPr>
          <a:lstStyle/>
          <a:p>
            <a:pPr marL="0" lvl="0" indent="0" algn="ctr">
              <a:lnSpc>
                <a:spcPts val="3165"/>
              </a:lnSpc>
            </a:pPr>
            <a:r>
              <a:rPr lang="en-US" sz="2261">
                <a:solidFill>
                  <a:srgbClr val="FFFFFF"/>
                </a:solidFill>
                <a:latin typeface="Graphik 3"/>
              </a:rPr>
              <a:t>Americans have personally seen pregnancy discrimination in the workplace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AutoShape 2"/>
          <p:cNvSpPr/>
          <p:nvPr/>
        </p:nvSpPr>
        <p:spPr>
          <a:xfrm>
            <a:off x="739492" y="5527707"/>
            <a:ext cx="71556" cy="3817481"/>
          </a:xfrm>
          <a:prstGeom prst="rect">
            <a:avLst/>
          </a:prstGeom>
          <a:solidFill>
            <a:srgbClr val="8562DC"/>
          </a:solidFill>
        </p:spPr>
      </p:sp>
      <p:sp>
        <p:nvSpPr>
          <p:cNvPr id="3" name="Freeform 3"/>
          <p:cNvSpPr/>
          <p:nvPr/>
        </p:nvSpPr>
        <p:spPr>
          <a:xfrm>
            <a:off x="500751" y="5280392"/>
            <a:ext cx="549040" cy="549040"/>
          </a:xfrm>
          <a:custGeom>
            <a:avLst/>
            <a:gdLst/>
            <a:ahLst/>
            <a:cxnLst/>
            <a:rect l="l" t="t" r="r" b="b"/>
            <a:pathLst>
              <a:path w="549040" h="549040">
                <a:moveTo>
                  <a:pt x="0" y="0"/>
                </a:moveTo>
                <a:lnTo>
                  <a:pt x="549039" y="0"/>
                </a:lnTo>
                <a:lnTo>
                  <a:pt x="549039" y="549039"/>
                </a:lnTo>
                <a:lnTo>
                  <a:pt x="0" y="549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00751" y="7234474"/>
            <a:ext cx="549040" cy="549040"/>
          </a:xfrm>
          <a:custGeom>
            <a:avLst/>
            <a:gdLst/>
            <a:ahLst/>
            <a:cxnLst/>
            <a:rect l="l" t="t" r="r" b="b"/>
            <a:pathLst>
              <a:path w="549040" h="549040">
                <a:moveTo>
                  <a:pt x="0" y="0"/>
                </a:moveTo>
                <a:lnTo>
                  <a:pt x="549039" y="0"/>
                </a:lnTo>
                <a:lnTo>
                  <a:pt x="549039" y="549040"/>
                </a:lnTo>
                <a:lnTo>
                  <a:pt x="0" y="5490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500751" y="9041199"/>
            <a:ext cx="549040" cy="549040"/>
          </a:xfrm>
          <a:custGeom>
            <a:avLst/>
            <a:gdLst/>
            <a:ahLst/>
            <a:cxnLst/>
            <a:rect l="l" t="t" r="r" b="b"/>
            <a:pathLst>
              <a:path w="549040" h="549040">
                <a:moveTo>
                  <a:pt x="0" y="0"/>
                </a:moveTo>
                <a:lnTo>
                  <a:pt x="549039" y="0"/>
                </a:lnTo>
                <a:lnTo>
                  <a:pt x="549039" y="549040"/>
                </a:lnTo>
                <a:lnTo>
                  <a:pt x="0" y="5490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8308" y="-15508"/>
            <a:ext cx="18588617" cy="4771196"/>
            <a:chOff x="0" y="0"/>
            <a:chExt cx="4895767" cy="1256611"/>
          </a:xfrm>
        </p:grpSpPr>
        <p:sp>
          <p:nvSpPr>
            <p:cNvPr id="7" name="Freeform 7"/>
            <p:cNvSpPr/>
            <p:nvPr/>
          </p:nvSpPr>
          <p:spPr>
            <a:xfrm>
              <a:off x="0" y="0"/>
              <a:ext cx="4895767" cy="1256611"/>
            </a:xfrm>
            <a:custGeom>
              <a:avLst/>
              <a:gdLst/>
              <a:ahLst/>
              <a:cxnLst/>
              <a:rect l="l" t="t" r="r" b="b"/>
              <a:pathLst>
                <a:path w="4895767" h="1256611">
                  <a:moveTo>
                    <a:pt x="0" y="0"/>
                  </a:moveTo>
                  <a:lnTo>
                    <a:pt x="4895767" y="0"/>
                  </a:lnTo>
                  <a:lnTo>
                    <a:pt x="4895767" y="1256611"/>
                  </a:lnTo>
                  <a:lnTo>
                    <a:pt x="0" y="1256611"/>
                  </a:lnTo>
                  <a:close/>
                </a:path>
              </a:pathLst>
            </a:custGeom>
            <a:solidFill>
              <a:srgbClr val="000000"/>
            </a:solidFill>
          </p:spPr>
        </p:sp>
        <p:sp>
          <p:nvSpPr>
            <p:cNvPr id="8" name="TextBox 8"/>
            <p:cNvSpPr txBox="1"/>
            <p:nvPr/>
          </p:nvSpPr>
          <p:spPr>
            <a:xfrm>
              <a:off x="0" y="-95250"/>
              <a:ext cx="4895767" cy="1351861"/>
            </a:xfrm>
            <a:prstGeom prst="rect">
              <a:avLst/>
            </a:prstGeom>
          </p:spPr>
          <p:txBody>
            <a:bodyPr lIns="50800" tIns="50800" rIns="50800" bIns="50800" rtlCol="0" anchor="ctr"/>
            <a:lstStyle/>
            <a:p>
              <a:pPr algn="ctr">
                <a:lnSpc>
                  <a:spcPts val="3219"/>
                </a:lnSpc>
              </a:pPr>
              <a:endParaRPr/>
            </a:p>
          </p:txBody>
        </p:sp>
      </p:grpSp>
      <p:sp>
        <p:nvSpPr>
          <p:cNvPr id="9" name="TextBox 9"/>
          <p:cNvSpPr txBox="1"/>
          <p:nvPr/>
        </p:nvSpPr>
        <p:spPr>
          <a:xfrm>
            <a:off x="500751" y="416242"/>
            <a:ext cx="17490485" cy="981076"/>
          </a:xfrm>
          <a:prstGeom prst="rect">
            <a:avLst/>
          </a:prstGeom>
        </p:spPr>
        <p:txBody>
          <a:bodyPr lIns="0" tIns="0" rIns="0" bIns="0" rtlCol="0" anchor="t">
            <a:spAutoFit/>
          </a:bodyPr>
          <a:lstStyle/>
          <a:p>
            <a:pPr marL="0" lvl="0" indent="0">
              <a:lnSpc>
                <a:spcPts val="6600"/>
              </a:lnSpc>
            </a:pPr>
            <a:r>
              <a:rPr lang="en-US" sz="6000" u="none">
                <a:solidFill>
                  <a:srgbClr val="FFFFFF"/>
                </a:solidFill>
                <a:latin typeface="Graphik 1"/>
              </a:rPr>
              <a:t>Policies in Action: CA Safe Cosmetics Program</a:t>
            </a:r>
          </a:p>
        </p:txBody>
      </p:sp>
      <p:sp>
        <p:nvSpPr>
          <p:cNvPr id="10" name="TextBox 10"/>
          <p:cNvSpPr txBox="1"/>
          <p:nvPr/>
        </p:nvSpPr>
        <p:spPr>
          <a:xfrm>
            <a:off x="2446799" y="5384834"/>
            <a:ext cx="15322894" cy="828385"/>
          </a:xfrm>
          <a:prstGeom prst="rect">
            <a:avLst/>
          </a:prstGeom>
        </p:spPr>
        <p:txBody>
          <a:bodyPr lIns="0" tIns="0" rIns="0" bIns="0" rtlCol="0" anchor="t">
            <a:spAutoFit/>
          </a:bodyPr>
          <a:lstStyle/>
          <a:p>
            <a:pPr marL="0" lvl="0" indent="0">
              <a:lnSpc>
                <a:spcPts val="3165"/>
              </a:lnSpc>
            </a:pPr>
            <a:r>
              <a:rPr lang="en-US" sz="2261">
                <a:solidFill>
                  <a:srgbClr val="FFFFFF"/>
                </a:solidFill>
                <a:latin typeface="Graphik 3"/>
              </a:rPr>
              <a:t>Under the </a:t>
            </a:r>
            <a:r>
              <a:rPr lang="en-US" sz="2261">
                <a:solidFill>
                  <a:srgbClr val="B0BCFF"/>
                </a:solidFill>
                <a:latin typeface="Graphik 3"/>
              </a:rPr>
              <a:t>CA Safe Cosmetics Program (CSCP) </a:t>
            </a:r>
            <a:r>
              <a:rPr lang="en-US" sz="2261">
                <a:solidFill>
                  <a:srgbClr val="FFFFFF"/>
                </a:solidFill>
                <a:latin typeface="Graphik 3"/>
              </a:rPr>
              <a:t>these laws are implemented, CA is the only state that requires companies to report harmful ingredient use in cosmetics.</a:t>
            </a:r>
          </a:p>
        </p:txBody>
      </p:sp>
      <p:sp>
        <p:nvSpPr>
          <p:cNvPr id="11" name="TextBox 11"/>
          <p:cNvSpPr txBox="1"/>
          <p:nvPr/>
        </p:nvSpPr>
        <p:spPr>
          <a:xfrm>
            <a:off x="2446799" y="6861771"/>
            <a:ext cx="15322894" cy="1208721"/>
          </a:xfrm>
          <a:prstGeom prst="rect">
            <a:avLst/>
          </a:prstGeom>
        </p:spPr>
        <p:txBody>
          <a:bodyPr lIns="0" tIns="0" rIns="0" bIns="0" rtlCol="0" anchor="t">
            <a:spAutoFit/>
          </a:bodyPr>
          <a:lstStyle/>
          <a:p>
            <a:pPr marL="0" lvl="0" indent="0">
              <a:lnSpc>
                <a:spcPts val="3165"/>
              </a:lnSpc>
            </a:pPr>
            <a:r>
              <a:rPr lang="en-US" sz="2261">
                <a:solidFill>
                  <a:srgbClr val="FFFFFF"/>
                </a:solidFill>
                <a:latin typeface="Graphik 3"/>
              </a:rPr>
              <a:t>The primary purpose of the California Safe Cosmetics Program (CSCP) is to collect information on hazardous and potentially hazardous ingredients in cosmetic products sold in California and to make this information available to the public.</a:t>
            </a:r>
          </a:p>
        </p:txBody>
      </p:sp>
      <p:sp>
        <p:nvSpPr>
          <p:cNvPr id="12" name="TextBox 12"/>
          <p:cNvSpPr txBox="1"/>
          <p:nvPr/>
        </p:nvSpPr>
        <p:spPr>
          <a:xfrm>
            <a:off x="2446799" y="8727717"/>
            <a:ext cx="15322894" cy="815242"/>
          </a:xfrm>
          <a:prstGeom prst="rect">
            <a:avLst/>
          </a:prstGeom>
        </p:spPr>
        <p:txBody>
          <a:bodyPr lIns="0" tIns="0" rIns="0" bIns="0" rtlCol="0" anchor="t">
            <a:spAutoFit/>
          </a:bodyPr>
          <a:lstStyle/>
          <a:p>
            <a:pPr marL="0" lvl="0" indent="0">
              <a:lnSpc>
                <a:spcPts val="3165"/>
              </a:lnSpc>
            </a:pPr>
            <a:r>
              <a:rPr lang="en-US" sz="2261">
                <a:solidFill>
                  <a:srgbClr val="FFFFFF"/>
                </a:solidFill>
                <a:latin typeface="Graphik 3"/>
              </a:rPr>
              <a:t>Provides consumers and salon workers a database to learn more about the products they use. Anyone can access the database. The CSCP also participates in efforts to promote collaborative research efforts and product safety.</a:t>
            </a:r>
          </a:p>
        </p:txBody>
      </p:sp>
      <p:sp>
        <p:nvSpPr>
          <p:cNvPr id="13" name="TextBox 13"/>
          <p:cNvSpPr txBox="1"/>
          <p:nvPr/>
        </p:nvSpPr>
        <p:spPr>
          <a:xfrm>
            <a:off x="2583097" y="1877254"/>
            <a:ext cx="4215772" cy="1167765"/>
          </a:xfrm>
          <a:prstGeom prst="rect">
            <a:avLst/>
          </a:prstGeom>
        </p:spPr>
        <p:txBody>
          <a:bodyPr lIns="0" tIns="0" rIns="0" bIns="0" rtlCol="0" anchor="t">
            <a:spAutoFit/>
          </a:bodyPr>
          <a:lstStyle/>
          <a:p>
            <a:pPr marL="0" lvl="0" indent="0">
              <a:lnSpc>
                <a:spcPts val="7920"/>
              </a:lnSpc>
            </a:pPr>
            <a:r>
              <a:rPr lang="en-US" sz="7200">
                <a:solidFill>
                  <a:srgbClr val="FC4FB7"/>
                </a:solidFill>
                <a:latin typeface="Graphik 1"/>
              </a:rPr>
              <a:t>CSCA</a:t>
            </a:r>
          </a:p>
        </p:txBody>
      </p:sp>
      <p:sp>
        <p:nvSpPr>
          <p:cNvPr id="14" name="TextBox 14"/>
          <p:cNvSpPr txBox="1"/>
          <p:nvPr/>
        </p:nvSpPr>
        <p:spPr>
          <a:xfrm>
            <a:off x="11561577" y="1877254"/>
            <a:ext cx="4471747" cy="1167765"/>
          </a:xfrm>
          <a:prstGeom prst="rect">
            <a:avLst/>
          </a:prstGeom>
        </p:spPr>
        <p:txBody>
          <a:bodyPr lIns="0" tIns="0" rIns="0" bIns="0" rtlCol="0" anchor="t">
            <a:spAutoFit/>
          </a:bodyPr>
          <a:lstStyle/>
          <a:p>
            <a:pPr marL="0" lvl="0" indent="0">
              <a:lnSpc>
                <a:spcPts val="7920"/>
              </a:lnSpc>
            </a:pPr>
            <a:r>
              <a:rPr lang="en-US" sz="7200">
                <a:solidFill>
                  <a:srgbClr val="00A69A"/>
                </a:solidFill>
                <a:latin typeface="Graphik 1"/>
              </a:rPr>
              <a:t>CFFIRKA</a:t>
            </a:r>
          </a:p>
        </p:txBody>
      </p:sp>
      <p:sp>
        <p:nvSpPr>
          <p:cNvPr id="15" name="TextBox 15"/>
          <p:cNvSpPr txBox="1"/>
          <p:nvPr/>
        </p:nvSpPr>
        <p:spPr>
          <a:xfrm>
            <a:off x="1049790" y="3359344"/>
            <a:ext cx="6411747" cy="428335"/>
          </a:xfrm>
          <a:prstGeom prst="rect">
            <a:avLst/>
          </a:prstGeom>
        </p:spPr>
        <p:txBody>
          <a:bodyPr lIns="0" tIns="0" rIns="0" bIns="0" rtlCol="0" anchor="t">
            <a:spAutoFit/>
          </a:bodyPr>
          <a:lstStyle/>
          <a:p>
            <a:pPr marL="0" lvl="0" indent="0" algn="ctr">
              <a:lnSpc>
                <a:spcPts val="3165"/>
              </a:lnSpc>
            </a:pPr>
            <a:r>
              <a:rPr lang="en-US" sz="2261">
                <a:solidFill>
                  <a:srgbClr val="FFFFFF"/>
                </a:solidFill>
                <a:latin typeface="Graphik 3"/>
              </a:rPr>
              <a:t>CA Safe Cosmetics Act signed into law 2005</a:t>
            </a:r>
          </a:p>
        </p:txBody>
      </p:sp>
      <p:sp>
        <p:nvSpPr>
          <p:cNvPr id="16" name="TextBox 16"/>
          <p:cNvSpPr txBox="1"/>
          <p:nvPr/>
        </p:nvSpPr>
        <p:spPr>
          <a:xfrm>
            <a:off x="10895549" y="3159319"/>
            <a:ext cx="5803805" cy="828385"/>
          </a:xfrm>
          <a:prstGeom prst="rect">
            <a:avLst/>
          </a:prstGeom>
        </p:spPr>
        <p:txBody>
          <a:bodyPr lIns="0" tIns="0" rIns="0" bIns="0" rtlCol="0" anchor="t">
            <a:spAutoFit/>
          </a:bodyPr>
          <a:lstStyle/>
          <a:p>
            <a:pPr marL="0" lvl="0" indent="0" algn="ctr">
              <a:lnSpc>
                <a:spcPts val="3165"/>
              </a:lnSpc>
            </a:pPr>
            <a:r>
              <a:rPr lang="en-US" sz="2261">
                <a:solidFill>
                  <a:srgbClr val="FFFFFF"/>
                </a:solidFill>
                <a:latin typeface="Graphik 3"/>
              </a:rPr>
              <a:t>Cosmetic Fragrance &amp; Flavor Ingredient Right to Know Act signed into law 2020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158308" y="-15508"/>
            <a:ext cx="18588617" cy="4771198"/>
            <a:chOff x="0" y="0"/>
            <a:chExt cx="4895767" cy="1256612"/>
          </a:xfrm>
        </p:grpSpPr>
        <p:sp>
          <p:nvSpPr>
            <p:cNvPr id="3" name="Freeform 3"/>
            <p:cNvSpPr/>
            <p:nvPr/>
          </p:nvSpPr>
          <p:spPr>
            <a:xfrm>
              <a:off x="0" y="0"/>
              <a:ext cx="4895767" cy="1256612"/>
            </a:xfrm>
            <a:custGeom>
              <a:avLst/>
              <a:gdLst/>
              <a:ahLst/>
              <a:cxnLst/>
              <a:rect l="l" t="t" r="r" b="b"/>
              <a:pathLst>
                <a:path w="4895767" h="1256612">
                  <a:moveTo>
                    <a:pt x="0" y="0"/>
                  </a:moveTo>
                  <a:lnTo>
                    <a:pt x="4895767" y="0"/>
                  </a:lnTo>
                  <a:lnTo>
                    <a:pt x="4895767" y="1256612"/>
                  </a:lnTo>
                  <a:lnTo>
                    <a:pt x="0" y="1256612"/>
                  </a:lnTo>
                  <a:close/>
                </a:path>
              </a:pathLst>
            </a:custGeom>
            <a:solidFill>
              <a:srgbClr val="000000"/>
            </a:solidFill>
          </p:spPr>
        </p:sp>
        <p:sp>
          <p:nvSpPr>
            <p:cNvPr id="4" name="TextBox 4"/>
            <p:cNvSpPr txBox="1"/>
            <p:nvPr/>
          </p:nvSpPr>
          <p:spPr>
            <a:xfrm>
              <a:off x="0" y="-95250"/>
              <a:ext cx="4895767" cy="1351862"/>
            </a:xfrm>
            <a:prstGeom prst="rect">
              <a:avLst/>
            </a:prstGeom>
          </p:spPr>
          <p:txBody>
            <a:bodyPr lIns="50800" tIns="50800" rIns="50800" bIns="50800" rtlCol="0" anchor="ctr"/>
            <a:lstStyle/>
            <a:p>
              <a:pPr algn="ctr">
                <a:lnSpc>
                  <a:spcPts val="3219"/>
                </a:lnSpc>
              </a:pPr>
              <a:endParaRPr/>
            </a:p>
          </p:txBody>
        </p:sp>
      </p:grpSp>
      <p:sp>
        <p:nvSpPr>
          <p:cNvPr id="5" name="TextBox 5"/>
          <p:cNvSpPr txBox="1"/>
          <p:nvPr/>
        </p:nvSpPr>
        <p:spPr>
          <a:xfrm>
            <a:off x="470438" y="297780"/>
            <a:ext cx="17498796" cy="1770381"/>
          </a:xfrm>
          <a:prstGeom prst="rect">
            <a:avLst/>
          </a:prstGeom>
        </p:spPr>
        <p:txBody>
          <a:bodyPr lIns="0" tIns="0" rIns="0" bIns="0" rtlCol="0" anchor="t">
            <a:spAutoFit/>
          </a:bodyPr>
          <a:lstStyle/>
          <a:p>
            <a:pPr marL="0" lvl="0" indent="0" algn="just">
              <a:lnSpc>
                <a:spcPts val="6490"/>
              </a:lnSpc>
            </a:pPr>
            <a:r>
              <a:rPr lang="en-US" sz="5900" u="none">
                <a:solidFill>
                  <a:srgbClr val="FFFFFF"/>
                </a:solidFill>
                <a:latin typeface="Graphik 1"/>
              </a:rPr>
              <a:t>Policies in Action: </a:t>
            </a:r>
          </a:p>
          <a:p>
            <a:pPr marL="0" lvl="0" indent="0" algn="just">
              <a:lnSpc>
                <a:spcPts val="6490"/>
              </a:lnSpc>
            </a:pPr>
            <a:r>
              <a:rPr lang="en-US" sz="5900" u="none">
                <a:solidFill>
                  <a:srgbClr val="FFFFFF"/>
                </a:solidFill>
                <a:latin typeface="Graphik 1"/>
              </a:rPr>
              <a:t>Modernization of Cosmetics Regulation Act</a:t>
            </a:r>
          </a:p>
        </p:txBody>
      </p:sp>
      <p:sp>
        <p:nvSpPr>
          <p:cNvPr id="6" name="TextBox 6"/>
          <p:cNvSpPr txBox="1"/>
          <p:nvPr/>
        </p:nvSpPr>
        <p:spPr>
          <a:xfrm>
            <a:off x="1017866" y="5279564"/>
            <a:ext cx="16022414" cy="3173440"/>
          </a:xfrm>
          <a:prstGeom prst="rect">
            <a:avLst/>
          </a:prstGeom>
        </p:spPr>
        <p:txBody>
          <a:bodyPr lIns="0" tIns="0" rIns="0" bIns="0" rtlCol="0" anchor="t">
            <a:spAutoFit/>
          </a:bodyPr>
          <a:lstStyle/>
          <a:p>
            <a:pPr marL="553006" lvl="1" indent="-276503">
              <a:lnSpc>
                <a:spcPts val="3585"/>
              </a:lnSpc>
              <a:buFont typeface="Arial"/>
              <a:buChar char="•"/>
            </a:pPr>
            <a:r>
              <a:rPr lang="en-US" sz="2561">
                <a:solidFill>
                  <a:srgbClr val="FFFFFF"/>
                </a:solidFill>
                <a:latin typeface="Graphik 2"/>
              </a:rPr>
              <a:t>Requires formal FDA registration of cosmetic facilities, products, and ingredients</a:t>
            </a:r>
          </a:p>
          <a:p>
            <a:pPr marL="553006" lvl="1" indent="-276503">
              <a:lnSpc>
                <a:spcPts val="3585"/>
              </a:lnSpc>
              <a:buFont typeface="Arial"/>
              <a:buChar char="•"/>
            </a:pPr>
            <a:r>
              <a:rPr lang="en-US" sz="2561">
                <a:solidFill>
                  <a:srgbClr val="FFFFFF"/>
                </a:solidFill>
                <a:latin typeface="Graphik 2"/>
              </a:rPr>
              <a:t>Establishes good manufacturing practices</a:t>
            </a:r>
          </a:p>
          <a:p>
            <a:pPr marL="553006" lvl="1" indent="-276503">
              <a:lnSpc>
                <a:spcPts val="3585"/>
              </a:lnSpc>
              <a:buFont typeface="Arial"/>
              <a:buChar char="•"/>
            </a:pPr>
            <a:r>
              <a:rPr lang="en-US" sz="2561">
                <a:solidFill>
                  <a:srgbClr val="FFFFFF"/>
                </a:solidFill>
                <a:latin typeface="Graphik 2"/>
              </a:rPr>
              <a:t>Requires serious adverse event reporting</a:t>
            </a:r>
          </a:p>
          <a:p>
            <a:pPr marL="553006" lvl="1" indent="-276503">
              <a:lnSpc>
                <a:spcPts val="3585"/>
              </a:lnSpc>
              <a:buFont typeface="Arial"/>
              <a:buChar char="•"/>
            </a:pPr>
            <a:r>
              <a:rPr lang="en-US" sz="2561">
                <a:solidFill>
                  <a:srgbClr val="FFFFFF"/>
                </a:solidFill>
                <a:latin typeface="Graphik 2"/>
              </a:rPr>
              <a:t>Requires companies to disclose their use of specific fragrance and flavor ingredients to the FDA</a:t>
            </a:r>
          </a:p>
          <a:p>
            <a:pPr marL="553006" lvl="1" indent="-276503">
              <a:lnSpc>
                <a:spcPts val="3585"/>
              </a:lnSpc>
              <a:buFont typeface="Arial"/>
              <a:buChar char="•"/>
            </a:pPr>
            <a:r>
              <a:rPr lang="en-US" sz="2561">
                <a:solidFill>
                  <a:srgbClr val="FFFFFF"/>
                </a:solidFill>
                <a:latin typeface="Graphik 2"/>
              </a:rPr>
              <a:t>Requires public disclosure of ingredients in professional salon products and fragrance allergens</a:t>
            </a:r>
          </a:p>
          <a:p>
            <a:pPr marL="553006" lvl="1" indent="-276503">
              <a:lnSpc>
                <a:spcPts val="3585"/>
              </a:lnSpc>
              <a:buFont typeface="Arial"/>
              <a:buChar char="•"/>
            </a:pPr>
            <a:r>
              <a:rPr lang="en-US" sz="2561">
                <a:solidFill>
                  <a:srgbClr val="FFFFFF"/>
                </a:solidFill>
                <a:latin typeface="Graphik 2"/>
              </a:rPr>
              <a:t>Creates standardized testing for asbestos contamination in talc</a:t>
            </a:r>
          </a:p>
          <a:p>
            <a:pPr marL="553006" lvl="1" indent="-276503">
              <a:lnSpc>
                <a:spcPts val="3585"/>
              </a:lnSpc>
              <a:buFont typeface="Arial"/>
              <a:buChar char="•"/>
            </a:pPr>
            <a:r>
              <a:rPr lang="en-US" sz="2561">
                <a:solidFill>
                  <a:srgbClr val="FFFFFF"/>
                </a:solidFill>
                <a:latin typeface="Graphik 2"/>
              </a:rPr>
              <a:t>Gives FDA urgent authority to recall cosmetic products harming human health</a:t>
            </a:r>
          </a:p>
        </p:txBody>
      </p:sp>
      <p:sp>
        <p:nvSpPr>
          <p:cNvPr id="7" name="TextBox 7"/>
          <p:cNvSpPr txBox="1"/>
          <p:nvPr/>
        </p:nvSpPr>
        <p:spPr>
          <a:xfrm>
            <a:off x="470438" y="2379615"/>
            <a:ext cx="17117269" cy="2028535"/>
          </a:xfrm>
          <a:prstGeom prst="rect">
            <a:avLst/>
          </a:prstGeom>
        </p:spPr>
        <p:txBody>
          <a:bodyPr lIns="0" tIns="0" rIns="0" bIns="0" rtlCol="0" anchor="t">
            <a:spAutoFit/>
          </a:bodyPr>
          <a:lstStyle/>
          <a:p>
            <a:pPr>
              <a:lnSpc>
                <a:spcPts val="3165"/>
              </a:lnSpc>
            </a:pPr>
            <a:r>
              <a:rPr lang="en-US" sz="2261">
                <a:solidFill>
                  <a:srgbClr val="FFFFFF"/>
                </a:solidFill>
                <a:latin typeface="Graphik 3"/>
              </a:rPr>
              <a:t>MoCRA (2022) is the most significant expansion of FDA’s authority to regulate cosmetics since the Federal Food, Drug, and Cosmetic Act was passed in 1938. This new law will help ensure the safety of cosmetic products many consumers use daily. The legislation makes many constructive and long-overdue changes to the Federal Food, Drug and Cosmetics Act, which has not been significantly amended since it was enacted over 80 years ago, including:</a:t>
            </a:r>
          </a:p>
          <a:p>
            <a:pPr marL="0" lvl="0" indent="0">
              <a:lnSpc>
                <a:spcPts val="3165"/>
              </a:lnSpc>
            </a:pPr>
            <a:endParaRPr lang="en-US" sz="2261">
              <a:solidFill>
                <a:srgbClr val="FFFFFF"/>
              </a:solidFill>
              <a:latin typeface="Graphik 3"/>
            </a:endParaRPr>
          </a:p>
        </p:txBody>
      </p:sp>
      <p:sp>
        <p:nvSpPr>
          <p:cNvPr id="8" name="Freeform 8"/>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9" name="AutoShape 9"/>
          <p:cNvSpPr/>
          <p:nvPr/>
        </p:nvSpPr>
        <p:spPr>
          <a:xfrm flipV="1">
            <a:off x="-1350" y="9100706"/>
            <a:ext cx="9705642" cy="0"/>
          </a:xfrm>
          <a:prstGeom prst="line">
            <a:avLst/>
          </a:prstGeom>
          <a:ln w="38100" cap="flat">
            <a:solidFill>
              <a:srgbClr val="FFFFFF"/>
            </a:solidFill>
            <a:prstDash val="solid"/>
            <a:headEnd type="none" w="sm" len="sm"/>
            <a:tailEnd type="none" w="sm" len="sm"/>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AutoShape 2"/>
          <p:cNvSpPr/>
          <p:nvPr/>
        </p:nvSpPr>
        <p:spPr>
          <a:xfrm>
            <a:off x="-137747" y="5133975"/>
            <a:ext cx="9204080" cy="0"/>
          </a:xfrm>
          <a:prstGeom prst="line">
            <a:avLst/>
          </a:prstGeom>
          <a:ln w="9525" cap="rnd">
            <a:solidFill>
              <a:srgbClr val="FFFFFF"/>
            </a:solidFill>
            <a:prstDash val="solid"/>
            <a:headEnd type="none" w="sm" len="sm"/>
            <a:tailEnd type="none" w="sm" len="sm"/>
          </a:ln>
        </p:spPr>
      </p:sp>
      <p:sp>
        <p:nvSpPr>
          <p:cNvPr id="3" name="AutoShape 3"/>
          <p:cNvSpPr/>
          <p:nvPr/>
        </p:nvSpPr>
        <p:spPr>
          <a:xfrm rot="5400000">
            <a:off x="3918068" y="5138738"/>
            <a:ext cx="10287001" cy="0"/>
          </a:xfrm>
          <a:prstGeom prst="line">
            <a:avLst/>
          </a:prstGeom>
          <a:ln w="9525" cap="rnd">
            <a:solidFill>
              <a:srgbClr val="FFFFFF"/>
            </a:solidFill>
            <a:prstDash val="solid"/>
            <a:headEnd type="none" w="sm" len="sm"/>
            <a:tailEnd type="none" w="sm" len="sm"/>
          </a:ln>
        </p:spPr>
      </p:sp>
      <p:sp>
        <p:nvSpPr>
          <p:cNvPr id="4" name="AutoShape 4"/>
          <p:cNvSpPr/>
          <p:nvPr/>
        </p:nvSpPr>
        <p:spPr>
          <a:xfrm>
            <a:off x="9056806" y="2467211"/>
            <a:ext cx="9221669" cy="0"/>
          </a:xfrm>
          <a:prstGeom prst="line">
            <a:avLst/>
          </a:prstGeom>
          <a:ln w="9525" cap="rnd">
            <a:solidFill>
              <a:srgbClr val="FFFFFF"/>
            </a:solidFill>
            <a:prstDash val="solid"/>
            <a:headEnd type="none" w="sm" len="sm"/>
            <a:tailEnd type="none" w="sm" len="sm"/>
          </a:ln>
        </p:spPr>
      </p:sp>
      <p:sp>
        <p:nvSpPr>
          <p:cNvPr id="5" name="Freeform 5"/>
          <p:cNvSpPr/>
          <p:nvPr/>
        </p:nvSpPr>
        <p:spPr>
          <a:xfrm>
            <a:off x="559588" y="278566"/>
            <a:ext cx="7985122" cy="4569775"/>
          </a:xfrm>
          <a:custGeom>
            <a:avLst/>
            <a:gdLst/>
            <a:ahLst/>
            <a:cxnLst/>
            <a:rect l="l" t="t" r="r" b="b"/>
            <a:pathLst>
              <a:path w="7985122" h="4569775">
                <a:moveTo>
                  <a:pt x="0" y="0"/>
                </a:moveTo>
                <a:lnTo>
                  <a:pt x="7985123" y="0"/>
                </a:lnTo>
                <a:lnTo>
                  <a:pt x="7985123" y="4569774"/>
                </a:lnTo>
                <a:lnTo>
                  <a:pt x="0" y="4569774"/>
                </a:lnTo>
                <a:lnTo>
                  <a:pt x="0" y="0"/>
                </a:lnTo>
                <a:close/>
              </a:path>
            </a:pathLst>
          </a:custGeom>
          <a:blipFill>
            <a:blip r:embed="rId2"/>
            <a:stretch>
              <a:fillRect t="-8209" b="-8209"/>
            </a:stretch>
          </a:blipFill>
        </p:spPr>
      </p:sp>
      <p:sp>
        <p:nvSpPr>
          <p:cNvPr id="6" name="Freeform 6"/>
          <p:cNvSpPr/>
          <p:nvPr/>
        </p:nvSpPr>
        <p:spPr>
          <a:xfrm>
            <a:off x="559588" y="6183703"/>
            <a:ext cx="7985122" cy="2781726"/>
          </a:xfrm>
          <a:custGeom>
            <a:avLst/>
            <a:gdLst/>
            <a:ahLst/>
            <a:cxnLst/>
            <a:rect l="l" t="t" r="r" b="b"/>
            <a:pathLst>
              <a:path w="7985122" h="2781726">
                <a:moveTo>
                  <a:pt x="0" y="0"/>
                </a:moveTo>
                <a:lnTo>
                  <a:pt x="7985123" y="0"/>
                </a:lnTo>
                <a:lnTo>
                  <a:pt x="7985123" y="2781727"/>
                </a:lnTo>
                <a:lnTo>
                  <a:pt x="0" y="2781727"/>
                </a:lnTo>
                <a:lnTo>
                  <a:pt x="0" y="0"/>
                </a:lnTo>
                <a:close/>
              </a:path>
            </a:pathLst>
          </a:custGeom>
          <a:blipFill>
            <a:blip r:embed="rId3"/>
            <a:stretch>
              <a:fillRect/>
            </a:stretch>
          </a:blipFill>
        </p:spPr>
      </p:sp>
      <p:sp>
        <p:nvSpPr>
          <p:cNvPr id="7" name="TextBox 7"/>
          <p:cNvSpPr txBox="1"/>
          <p:nvPr/>
        </p:nvSpPr>
        <p:spPr>
          <a:xfrm>
            <a:off x="9747128" y="2872024"/>
            <a:ext cx="7852962" cy="6499534"/>
          </a:xfrm>
          <a:prstGeom prst="rect">
            <a:avLst/>
          </a:prstGeom>
        </p:spPr>
        <p:txBody>
          <a:bodyPr lIns="0" tIns="0" rIns="0" bIns="0" rtlCol="0" anchor="t">
            <a:spAutoFit/>
          </a:bodyPr>
          <a:lstStyle/>
          <a:p>
            <a:pPr marL="0" lvl="0" indent="0">
              <a:lnSpc>
                <a:spcPts val="5141"/>
              </a:lnSpc>
            </a:pPr>
            <a:r>
              <a:rPr lang="en-US" sz="3954">
                <a:solidFill>
                  <a:srgbClr val="B0BCFF"/>
                </a:solidFill>
                <a:latin typeface="Graphik 3"/>
              </a:rPr>
              <a:t>We aim to achieve birth equity by centering the voices and experiences of local communities and mobilizing partners, companies, organizations, subject matter experts, policy-makers, advocates, and leaders nationally around a common agenda and shared metrics of success.</a:t>
            </a:r>
          </a:p>
        </p:txBody>
      </p:sp>
      <p:sp>
        <p:nvSpPr>
          <p:cNvPr id="8" name="TextBox 8"/>
          <p:cNvSpPr txBox="1"/>
          <p:nvPr/>
        </p:nvSpPr>
        <p:spPr>
          <a:xfrm>
            <a:off x="9747128" y="415715"/>
            <a:ext cx="7022888" cy="1520828"/>
          </a:xfrm>
          <a:prstGeom prst="rect">
            <a:avLst/>
          </a:prstGeom>
        </p:spPr>
        <p:txBody>
          <a:bodyPr lIns="0" tIns="0" rIns="0" bIns="0" rtlCol="0" anchor="t">
            <a:spAutoFit/>
          </a:bodyPr>
          <a:lstStyle/>
          <a:p>
            <a:pPr marL="0" lvl="0" indent="0">
              <a:lnSpc>
                <a:spcPts val="11199"/>
              </a:lnSpc>
            </a:pPr>
            <a:r>
              <a:rPr lang="en-US" sz="7999">
                <a:solidFill>
                  <a:srgbClr val="FFFFFF"/>
                </a:solidFill>
                <a:latin typeface="Graphik 1"/>
              </a:rPr>
              <a:t>Vision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1972088" y="3344474"/>
            <a:ext cx="2750132" cy="2606146"/>
            <a:chOff x="0" y="0"/>
            <a:chExt cx="724315" cy="686392"/>
          </a:xfrm>
        </p:grpSpPr>
        <p:sp>
          <p:nvSpPr>
            <p:cNvPr id="3" name="Freeform 3"/>
            <p:cNvSpPr/>
            <p:nvPr/>
          </p:nvSpPr>
          <p:spPr>
            <a:xfrm>
              <a:off x="0" y="0"/>
              <a:ext cx="724315" cy="686392"/>
            </a:xfrm>
            <a:custGeom>
              <a:avLst/>
              <a:gdLst/>
              <a:ahLst/>
              <a:cxnLst/>
              <a:rect l="l" t="t" r="r" b="b"/>
              <a:pathLst>
                <a:path w="724315" h="686392">
                  <a:moveTo>
                    <a:pt x="0" y="0"/>
                  </a:moveTo>
                  <a:lnTo>
                    <a:pt x="724315" y="0"/>
                  </a:lnTo>
                  <a:lnTo>
                    <a:pt x="724315" y="686392"/>
                  </a:lnTo>
                  <a:lnTo>
                    <a:pt x="0" y="686392"/>
                  </a:lnTo>
                  <a:close/>
                </a:path>
              </a:pathLst>
            </a:custGeom>
            <a:solidFill>
              <a:srgbClr val="B0BCFF"/>
            </a:solidFill>
          </p:spPr>
        </p:sp>
        <p:sp>
          <p:nvSpPr>
            <p:cNvPr id="4" name="TextBox 4"/>
            <p:cNvSpPr txBox="1"/>
            <p:nvPr/>
          </p:nvSpPr>
          <p:spPr>
            <a:xfrm>
              <a:off x="0" y="-95250"/>
              <a:ext cx="724315" cy="781642"/>
            </a:xfrm>
            <a:prstGeom prst="rect">
              <a:avLst/>
            </a:prstGeom>
          </p:spPr>
          <p:txBody>
            <a:bodyPr lIns="50800" tIns="50800" rIns="50800" bIns="50800" rtlCol="0" anchor="ctr"/>
            <a:lstStyle/>
            <a:p>
              <a:pPr algn="ctr">
                <a:lnSpc>
                  <a:spcPts val="3219"/>
                </a:lnSpc>
              </a:pPr>
              <a:r>
                <a:rPr lang="en-US" sz="2299">
                  <a:solidFill>
                    <a:srgbClr val="000000"/>
                  </a:solidFill>
                  <a:latin typeface="Graphik 2"/>
                </a:rPr>
                <a:t>Toxic-Free Beauty Act</a:t>
              </a:r>
            </a:p>
          </p:txBody>
        </p:sp>
      </p:grpSp>
      <p:sp>
        <p:nvSpPr>
          <p:cNvPr id="5" name="TextBox 5"/>
          <p:cNvSpPr txBox="1"/>
          <p:nvPr/>
        </p:nvSpPr>
        <p:spPr>
          <a:xfrm>
            <a:off x="318765" y="2037969"/>
            <a:ext cx="17650470" cy="951231"/>
          </a:xfrm>
          <a:prstGeom prst="rect">
            <a:avLst/>
          </a:prstGeom>
        </p:spPr>
        <p:txBody>
          <a:bodyPr lIns="0" tIns="0" rIns="0" bIns="0" rtlCol="0" anchor="t">
            <a:spAutoFit/>
          </a:bodyPr>
          <a:lstStyle/>
          <a:p>
            <a:pPr marL="0" lvl="0" indent="0" algn="ctr">
              <a:lnSpc>
                <a:spcPts val="6490"/>
              </a:lnSpc>
            </a:pPr>
            <a:r>
              <a:rPr lang="en-US" sz="5900">
                <a:solidFill>
                  <a:srgbClr val="FFFFFF"/>
                </a:solidFill>
                <a:latin typeface="Graphik 1"/>
              </a:rPr>
              <a:t>Safer Beauty Bill Package</a:t>
            </a:r>
          </a:p>
        </p:txBody>
      </p:sp>
      <p:sp>
        <p:nvSpPr>
          <p:cNvPr id="6" name="TextBox 6"/>
          <p:cNvSpPr txBox="1"/>
          <p:nvPr/>
        </p:nvSpPr>
        <p:spPr>
          <a:xfrm>
            <a:off x="584689" y="6735607"/>
            <a:ext cx="17118621" cy="2291426"/>
          </a:xfrm>
          <a:prstGeom prst="rect">
            <a:avLst/>
          </a:prstGeom>
        </p:spPr>
        <p:txBody>
          <a:bodyPr lIns="0" tIns="0" rIns="0" bIns="0" rtlCol="0" anchor="t">
            <a:spAutoFit/>
          </a:bodyPr>
          <a:lstStyle/>
          <a:p>
            <a:pPr marL="682543" lvl="1" indent="-341272">
              <a:lnSpc>
                <a:spcPts val="4425"/>
              </a:lnSpc>
              <a:buFont typeface="Arial"/>
              <a:buChar char="•"/>
            </a:pPr>
            <a:r>
              <a:rPr lang="en-US" sz="3161">
                <a:solidFill>
                  <a:srgbClr val="FFFFFF"/>
                </a:solidFill>
                <a:latin typeface="Graphik 2"/>
              </a:rPr>
              <a:t>Ban the 11 most toxic chemicals to human health</a:t>
            </a:r>
          </a:p>
          <a:p>
            <a:pPr marL="682543" lvl="1" indent="-341272">
              <a:lnSpc>
                <a:spcPts val="4425"/>
              </a:lnSpc>
              <a:buFont typeface="Arial"/>
              <a:buChar char="•"/>
            </a:pPr>
            <a:r>
              <a:rPr lang="en-US" sz="3161">
                <a:solidFill>
                  <a:srgbClr val="FFFFFF"/>
                </a:solidFill>
                <a:latin typeface="Graphik 2"/>
              </a:rPr>
              <a:t>Defend the health of women of color and salon workers</a:t>
            </a:r>
          </a:p>
          <a:p>
            <a:pPr marL="682543" lvl="1" indent="-341272">
              <a:lnSpc>
                <a:spcPts val="4425"/>
              </a:lnSpc>
              <a:buFont typeface="Arial"/>
              <a:buChar char="•"/>
            </a:pPr>
            <a:r>
              <a:rPr lang="en-US" sz="3161">
                <a:solidFill>
                  <a:srgbClr val="FFFFFF"/>
                </a:solidFill>
                <a:latin typeface="Graphik 2"/>
              </a:rPr>
              <a:t>Reveal fragrance and flavor ingredients</a:t>
            </a:r>
          </a:p>
          <a:p>
            <a:pPr marL="682543" lvl="1" indent="-341272">
              <a:lnSpc>
                <a:spcPts val="4425"/>
              </a:lnSpc>
              <a:buFont typeface="Arial"/>
              <a:buChar char="•"/>
            </a:pPr>
            <a:r>
              <a:rPr lang="en-US" sz="3161">
                <a:solidFill>
                  <a:srgbClr val="FFFFFF"/>
                </a:solidFill>
                <a:latin typeface="Graphik 2"/>
              </a:rPr>
              <a:t>Force supply chain transparency so cosmetic companyes can create safer products</a:t>
            </a:r>
          </a:p>
        </p:txBody>
      </p:sp>
      <p:sp>
        <p:nvSpPr>
          <p:cNvPr id="7" name="TextBox 7"/>
          <p:cNvSpPr txBox="1"/>
          <p:nvPr/>
        </p:nvSpPr>
        <p:spPr>
          <a:xfrm>
            <a:off x="318765" y="296461"/>
            <a:ext cx="17268943" cy="1620231"/>
          </a:xfrm>
          <a:prstGeom prst="rect">
            <a:avLst/>
          </a:prstGeom>
        </p:spPr>
        <p:txBody>
          <a:bodyPr lIns="0" tIns="0" rIns="0" bIns="0" rtlCol="0" anchor="t">
            <a:spAutoFit/>
          </a:bodyPr>
          <a:lstStyle/>
          <a:p>
            <a:pPr>
              <a:lnSpc>
                <a:spcPts val="4145"/>
              </a:lnSpc>
            </a:pPr>
            <a:r>
              <a:rPr lang="en-US" sz="2961">
                <a:solidFill>
                  <a:srgbClr val="FFFFFF"/>
                </a:solidFill>
                <a:latin typeface="Graphik 3"/>
              </a:rPr>
              <a:t>Although MoCRA shows much needed progress continued support of the Safer Beauty Bill Package is critical to make beauty and personal-care products safer.</a:t>
            </a:r>
          </a:p>
          <a:p>
            <a:pPr marL="0" lvl="0" indent="0">
              <a:lnSpc>
                <a:spcPts val="4145"/>
              </a:lnSpc>
            </a:pPr>
            <a:endParaRPr lang="en-US" sz="2961">
              <a:solidFill>
                <a:srgbClr val="FFFFFF"/>
              </a:solidFill>
              <a:latin typeface="Graphik 3"/>
            </a:endParaRPr>
          </a:p>
        </p:txBody>
      </p:sp>
      <p:grpSp>
        <p:nvGrpSpPr>
          <p:cNvPr id="8" name="Group 8"/>
          <p:cNvGrpSpPr/>
          <p:nvPr/>
        </p:nvGrpSpPr>
        <p:grpSpPr>
          <a:xfrm>
            <a:off x="5724143" y="3344474"/>
            <a:ext cx="2750132" cy="2606146"/>
            <a:chOff x="0" y="0"/>
            <a:chExt cx="724315" cy="686392"/>
          </a:xfrm>
        </p:grpSpPr>
        <p:sp>
          <p:nvSpPr>
            <p:cNvPr id="9" name="Freeform 9"/>
            <p:cNvSpPr/>
            <p:nvPr/>
          </p:nvSpPr>
          <p:spPr>
            <a:xfrm>
              <a:off x="0" y="0"/>
              <a:ext cx="724315" cy="686392"/>
            </a:xfrm>
            <a:custGeom>
              <a:avLst/>
              <a:gdLst/>
              <a:ahLst/>
              <a:cxnLst/>
              <a:rect l="l" t="t" r="r" b="b"/>
              <a:pathLst>
                <a:path w="724315" h="686392">
                  <a:moveTo>
                    <a:pt x="0" y="0"/>
                  </a:moveTo>
                  <a:lnTo>
                    <a:pt x="724315" y="0"/>
                  </a:lnTo>
                  <a:lnTo>
                    <a:pt x="724315" y="686392"/>
                  </a:lnTo>
                  <a:lnTo>
                    <a:pt x="0" y="686392"/>
                  </a:lnTo>
                  <a:close/>
                </a:path>
              </a:pathLst>
            </a:custGeom>
            <a:solidFill>
              <a:srgbClr val="B0BCFF"/>
            </a:solidFill>
          </p:spPr>
        </p:sp>
        <p:sp>
          <p:nvSpPr>
            <p:cNvPr id="10" name="TextBox 10"/>
            <p:cNvSpPr txBox="1"/>
            <p:nvPr/>
          </p:nvSpPr>
          <p:spPr>
            <a:xfrm>
              <a:off x="0" y="-95250"/>
              <a:ext cx="724315" cy="781642"/>
            </a:xfrm>
            <a:prstGeom prst="rect">
              <a:avLst/>
            </a:prstGeom>
          </p:spPr>
          <p:txBody>
            <a:bodyPr lIns="50800" tIns="50800" rIns="50800" bIns="50800" rtlCol="0" anchor="ctr"/>
            <a:lstStyle/>
            <a:p>
              <a:pPr algn="ctr">
                <a:lnSpc>
                  <a:spcPts val="3219"/>
                </a:lnSpc>
              </a:pPr>
              <a:r>
                <a:rPr lang="en-US" sz="2299">
                  <a:solidFill>
                    <a:srgbClr val="000000"/>
                  </a:solidFill>
                  <a:latin typeface="Graphik 2"/>
                </a:rPr>
                <a:t>Cosmetic Fragrance &amp; Flavor Ingredient Right to Know Act</a:t>
              </a:r>
            </a:p>
          </p:txBody>
        </p:sp>
      </p:grpSp>
      <p:grpSp>
        <p:nvGrpSpPr>
          <p:cNvPr id="11" name="Group 11"/>
          <p:cNvGrpSpPr/>
          <p:nvPr/>
        </p:nvGrpSpPr>
        <p:grpSpPr>
          <a:xfrm>
            <a:off x="9476199" y="3344474"/>
            <a:ext cx="2750132" cy="2606146"/>
            <a:chOff x="0" y="0"/>
            <a:chExt cx="724315" cy="686392"/>
          </a:xfrm>
        </p:grpSpPr>
        <p:sp>
          <p:nvSpPr>
            <p:cNvPr id="12" name="Freeform 12"/>
            <p:cNvSpPr/>
            <p:nvPr/>
          </p:nvSpPr>
          <p:spPr>
            <a:xfrm>
              <a:off x="0" y="0"/>
              <a:ext cx="724315" cy="686392"/>
            </a:xfrm>
            <a:custGeom>
              <a:avLst/>
              <a:gdLst/>
              <a:ahLst/>
              <a:cxnLst/>
              <a:rect l="l" t="t" r="r" b="b"/>
              <a:pathLst>
                <a:path w="724315" h="686392">
                  <a:moveTo>
                    <a:pt x="0" y="0"/>
                  </a:moveTo>
                  <a:lnTo>
                    <a:pt x="724315" y="0"/>
                  </a:lnTo>
                  <a:lnTo>
                    <a:pt x="724315" y="686392"/>
                  </a:lnTo>
                  <a:lnTo>
                    <a:pt x="0" y="686392"/>
                  </a:lnTo>
                  <a:close/>
                </a:path>
              </a:pathLst>
            </a:custGeom>
            <a:solidFill>
              <a:srgbClr val="B0BCFF"/>
            </a:solidFill>
          </p:spPr>
        </p:sp>
        <p:sp>
          <p:nvSpPr>
            <p:cNvPr id="13" name="TextBox 13"/>
            <p:cNvSpPr txBox="1"/>
            <p:nvPr/>
          </p:nvSpPr>
          <p:spPr>
            <a:xfrm>
              <a:off x="0" y="-95250"/>
              <a:ext cx="724315" cy="781642"/>
            </a:xfrm>
            <a:prstGeom prst="rect">
              <a:avLst/>
            </a:prstGeom>
          </p:spPr>
          <p:txBody>
            <a:bodyPr lIns="50800" tIns="50800" rIns="50800" bIns="50800" rtlCol="0" anchor="ctr"/>
            <a:lstStyle/>
            <a:p>
              <a:pPr algn="ctr">
                <a:lnSpc>
                  <a:spcPts val="3219"/>
                </a:lnSpc>
              </a:pPr>
              <a:r>
                <a:rPr lang="en-US" sz="2299">
                  <a:solidFill>
                    <a:srgbClr val="000000"/>
                  </a:solidFill>
                  <a:latin typeface="Graphik 2"/>
                </a:rPr>
                <a:t>Cosmetic Safety for Communities of Color and Professional Salon Workers Act</a:t>
              </a:r>
            </a:p>
          </p:txBody>
        </p:sp>
      </p:grpSp>
      <p:grpSp>
        <p:nvGrpSpPr>
          <p:cNvPr id="14" name="Group 14"/>
          <p:cNvGrpSpPr/>
          <p:nvPr/>
        </p:nvGrpSpPr>
        <p:grpSpPr>
          <a:xfrm>
            <a:off x="13228254" y="3344474"/>
            <a:ext cx="2750132" cy="2606146"/>
            <a:chOff x="0" y="0"/>
            <a:chExt cx="724315" cy="686392"/>
          </a:xfrm>
        </p:grpSpPr>
        <p:sp>
          <p:nvSpPr>
            <p:cNvPr id="15" name="Freeform 15"/>
            <p:cNvSpPr/>
            <p:nvPr/>
          </p:nvSpPr>
          <p:spPr>
            <a:xfrm>
              <a:off x="0" y="0"/>
              <a:ext cx="724315" cy="686392"/>
            </a:xfrm>
            <a:custGeom>
              <a:avLst/>
              <a:gdLst/>
              <a:ahLst/>
              <a:cxnLst/>
              <a:rect l="l" t="t" r="r" b="b"/>
              <a:pathLst>
                <a:path w="724315" h="686392">
                  <a:moveTo>
                    <a:pt x="0" y="0"/>
                  </a:moveTo>
                  <a:lnTo>
                    <a:pt x="724315" y="0"/>
                  </a:lnTo>
                  <a:lnTo>
                    <a:pt x="724315" y="686392"/>
                  </a:lnTo>
                  <a:lnTo>
                    <a:pt x="0" y="686392"/>
                  </a:lnTo>
                  <a:close/>
                </a:path>
              </a:pathLst>
            </a:custGeom>
            <a:solidFill>
              <a:srgbClr val="B0BCFF"/>
            </a:solidFill>
          </p:spPr>
        </p:sp>
        <p:sp>
          <p:nvSpPr>
            <p:cNvPr id="16" name="TextBox 16"/>
            <p:cNvSpPr txBox="1"/>
            <p:nvPr/>
          </p:nvSpPr>
          <p:spPr>
            <a:xfrm>
              <a:off x="0" y="-95250"/>
              <a:ext cx="724315" cy="781642"/>
            </a:xfrm>
            <a:prstGeom prst="rect">
              <a:avLst/>
            </a:prstGeom>
          </p:spPr>
          <p:txBody>
            <a:bodyPr lIns="50800" tIns="50800" rIns="50800" bIns="50800" rtlCol="0" anchor="ctr"/>
            <a:lstStyle/>
            <a:p>
              <a:pPr algn="ctr">
                <a:lnSpc>
                  <a:spcPts val="3219"/>
                </a:lnSpc>
              </a:pPr>
              <a:r>
                <a:rPr lang="en-US" sz="2299">
                  <a:solidFill>
                    <a:srgbClr val="000000"/>
                  </a:solidFill>
                  <a:latin typeface="Graphik 2"/>
                </a:rPr>
                <a:t>Cosmetic Supply Chain Transparency Act</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TextBox 2"/>
          <p:cNvSpPr txBox="1"/>
          <p:nvPr/>
        </p:nvSpPr>
        <p:spPr>
          <a:xfrm>
            <a:off x="1028700" y="952500"/>
            <a:ext cx="14742765" cy="1230043"/>
          </a:xfrm>
          <a:prstGeom prst="rect">
            <a:avLst/>
          </a:prstGeom>
        </p:spPr>
        <p:txBody>
          <a:bodyPr lIns="0" tIns="0" rIns="0" bIns="0" rtlCol="0" anchor="t">
            <a:spAutoFit/>
          </a:bodyPr>
          <a:lstStyle/>
          <a:p>
            <a:pPr marL="0" lvl="0" indent="0">
              <a:lnSpc>
                <a:spcPts val="8364"/>
              </a:lnSpc>
            </a:pPr>
            <a:r>
              <a:rPr lang="en-US" sz="7603">
                <a:solidFill>
                  <a:srgbClr val="FFFFFF"/>
                </a:solidFill>
                <a:latin typeface="Graphik 1"/>
              </a:rPr>
              <a:t>Advocate for:</a:t>
            </a:r>
          </a:p>
        </p:txBody>
      </p:sp>
      <p:sp>
        <p:nvSpPr>
          <p:cNvPr id="3" name="TextBox 3"/>
          <p:cNvSpPr txBox="1"/>
          <p:nvPr/>
        </p:nvSpPr>
        <p:spPr>
          <a:xfrm>
            <a:off x="3585304" y="3802867"/>
            <a:ext cx="12186161" cy="520319"/>
          </a:xfrm>
          <a:prstGeom prst="rect">
            <a:avLst/>
          </a:prstGeom>
        </p:spPr>
        <p:txBody>
          <a:bodyPr lIns="0" tIns="0" rIns="0" bIns="0" rtlCol="0" anchor="t">
            <a:spAutoFit/>
          </a:bodyPr>
          <a:lstStyle/>
          <a:p>
            <a:pPr marL="0" lvl="0" indent="0">
              <a:lnSpc>
                <a:spcPts val="3871"/>
              </a:lnSpc>
            </a:pPr>
            <a:r>
              <a:rPr lang="en-US" sz="2765">
                <a:solidFill>
                  <a:srgbClr val="FFFFFF"/>
                </a:solidFill>
                <a:latin typeface="Graphik 2"/>
              </a:rPr>
              <a:t>Momnibus: Protecting Moms and Babies Against Climate Change Act</a:t>
            </a:r>
          </a:p>
        </p:txBody>
      </p:sp>
      <p:sp>
        <p:nvSpPr>
          <p:cNvPr id="4" name="TextBox 4"/>
          <p:cNvSpPr txBox="1"/>
          <p:nvPr/>
        </p:nvSpPr>
        <p:spPr>
          <a:xfrm>
            <a:off x="3585304" y="5836888"/>
            <a:ext cx="12186161" cy="520319"/>
          </a:xfrm>
          <a:prstGeom prst="rect">
            <a:avLst/>
          </a:prstGeom>
        </p:spPr>
        <p:txBody>
          <a:bodyPr lIns="0" tIns="0" rIns="0" bIns="0" rtlCol="0" anchor="t">
            <a:spAutoFit/>
          </a:bodyPr>
          <a:lstStyle/>
          <a:p>
            <a:pPr marL="0" lvl="0" indent="0">
              <a:lnSpc>
                <a:spcPts val="3871"/>
              </a:lnSpc>
            </a:pPr>
            <a:r>
              <a:rPr lang="en-US" sz="2765">
                <a:solidFill>
                  <a:srgbClr val="FFFFFF"/>
                </a:solidFill>
                <a:latin typeface="Graphik 2"/>
              </a:rPr>
              <a:t>Environmental Justice for All Act</a:t>
            </a:r>
          </a:p>
        </p:txBody>
      </p:sp>
      <p:sp>
        <p:nvSpPr>
          <p:cNvPr id="5" name="TextBox 5"/>
          <p:cNvSpPr txBox="1"/>
          <p:nvPr/>
        </p:nvSpPr>
        <p:spPr>
          <a:xfrm>
            <a:off x="3585304" y="7262422"/>
            <a:ext cx="12186161" cy="1491869"/>
          </a:xfrm>
          <a:prstGeom prst="rect">
            <a:avLst/>
          </a:prstGeom>
        </p:spPr>
        <p:txBody>
          <a:bodyPr lIns="0" tIns="0" rIns="0" bIns="0" rtlCol="0" anchor="t">
            <a:spAutoFit/>
          </a:bodyPr>
          <a:lstStyle/>
          <a:p>
            <a:pPr marL="0" lvl="0" indent="0">
              <a:lnSpc>
                <a:spcPts val="3871"/>
              </a:lnSpc>
            </a:pPr>
            <a:r>
              <a:rPr lang="en-US" sz="2765">
                <a:solidFill>
                  <a:srgbClr val="FFFFFF"/>
                </a:solidFill>
                <a:latin typeface="Graphik 2"/>
              </a:rPr>
              <a:t>Continued implementation of policies mentioned here and ensuring pregnant, birthing, and postpartum people and their infants are included when it comes to funding, programs, and policies.</a:t>
            </a:r>
          </a:p>
        </p:txBody>
      </p:sp>
      <p:sp>
        <p:nvSpPr>
          <p:cNvPr id="6" name="AutoShape 6"/>
          <p:cNvSpPr/>
          <p:nvPr/>
        </p:nvSpPr>
        <p:spPr>
          <a:xfrm>
            <a:off x="1808155" y="4087097"/>
            <a:ext cx="74483" cy="3973647"/>
          </a:xfrm>
          <a:prstGeom prst="rect">
            <a:avLst/>
          </a:prstGeom>
          <a:solidFill>
            <a:srgbClr val="8562DC"/>
          </a:solidFill>
        </p:spPr>
      </p:sp>
      <p:sp>
        <p:nvSpPr>
          <p:cNvPr id="7" name="Freeform 7"/>
          <p:cNvSpPr/>
          <p:nvPr/>
        </p:nvSpPr>
        <p:spPr>
          <a:xfrm>
            <a:off x="1559646" y="3829664"/>
            <a:ext cx="571500" cy="571500"/>
          </a:xfrm>
          <a:custGeom>
            <a:avLst/>
            <a:gdLst/>
            <a:ahLst/>
            <a:cxnLst/>
            <a:rect l="l" t="t" r="r" b="b"/>
            <a:pathLst>
              <a:path w="571500" h="571500">
                <a:moveTo>
                  <a:pt x="0" y="0"/>
                </a:moveTo>
                <a:lnTo>
                  <a:pt x="571500" y="0"/>
                </a:lnTo>
                <a:lnTo>
                  <a:pt x="571500" y="571500"/>
                </a:lnTo>
                <a:lnTo>
                  <a:pt x="0" y="571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559646" y="5863685"/>
            <a:ext cx="571500" cy="571500"/>
          </a:xfrm>
          <a:custGeom>
            <a:avLst/>
            <a:gdLst/>
            <a:ahLst/>
            <a:cxnLst/>
            <a:rect l="l" t="t" r="r" b="b"/>
            <a:pathLst>
              <a:path w="571500" h="571500">
                <a:moveTo>
                  <a:pt x="0" y="0"/>
                </a:moveTo>
                <a:lnTo>
                  <a:pt x="571500" y="0"/>
                </a:lnTo>
                <a:lnTo>
                  <a:pt x="571500" y="571500"/>
                </a:lnTo>
                <a:lnTo>
                  <a:pt x="0" y="571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559646" y="7744319"/>
            <a:ext cx="571500" cy="571500"/>
          </a:xfrm>
          <a:custGeom>
            <a:avLst/>
            <a:gdLst/>
            <a:ahLst/>
            <a:cxnLst/>
            <a:rect l="l" t="t" r="r" b="b"/>
            <a:pathLst>
              <a:path w="571500" h="571500">
                <a:moveTo>
                  <a:pt x="0" y="0"/>
                </a:moveTo>
                <a:lnTo>
                  <a:pt x="571500" y="0"/>
                </a:lnTo>
                <a:lnTo>
                  <a:pt x="571500" y="571500"/>
                </a:lnTo>
                <a:lnTo>
                  <a:pt x="0" y="571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11208001" y="0"/>
            <a:ext cx="7079999" cy="10287000"/>
            <a:chOff x="0" y="0"/>
            <a:chExt cx="1864691" cy="2709333"/>
          </a:xfrm>
        </p:grpSpPr>
        <p:sp>
          <p:nvSpPr>
            <p:cNvPr id="3" name="Freeform 3"/>
            <p:cNvSpPr/>
            <p:nvPr/>
          </p:nvSpPr>
          <p:spPr>
            <a:xfrm>
              <a:off x="0" y="0"/>
              <a:ext cx="1864691" cy="2709333"/>
            </a:xfrm>
            <a:custGeom>
              <a:avLst/>
              <a:gdLst/>
              <a:ahLst/>
              <a:cxnLst/>
              <a:rect l="l" t="t" r="r" b="b"/>
              <a:pathLst>
                <a:path w="1864691" h="2709333">
                  <a:moveTo>
                    <a:pt x="0" y="0"/>
                  </a:moveTo>
                  <a:lnTo>
                    <a:pt x="1864691" y="0"/>
                  </a:lnTo>
                  <a:lnTo>
                    <a:pt x="1864691" y="2709333"/>
                  </a:lnTo>
                  <a:lnTo>
                    <a:pt x="0" y="2709333"/>
                  </a:lnTo>
                  <a:close/>
                </a:path>
              </a:pathLst>
            </a:custGeom>
            <a:solidFill>
              <a:srgbClr val="000000"/>
            </a:solidFill>
          </p:spPr>
        </p:sp>
        <p:sp>
          <p:nvSpPr>
            <p:cNvPr id="4" name="TextBox 4"/>
            <p:cNvSpPr txBox="1"/>
            <p:nvPr/>
          </p:nvSpPr>
          <p:spPr>
            <a:xfrm>
              <a:off x="0" y="-85725"/>
              <a:ext cx="1864691" cy="2795058"/>
            </a:xfrm>
            <a:prstGeom prst="rect">
              <a:avLst/>
            </a:prstGeom>
          </p:spPr>
          <p:txBody>
            <a:bodyPr lIns="50800" tIns="50800" rIns="50800" bIns="50800" rtlCol="0" anchor="ctr"/>
            <a:lstStyle/>
            <a:p>
              <a:pPr algn="ctr">
                <a:lnSpc>
                  <a:spcPts val="2890"/>
                </a:lnSpc>
              </a:pPr>
              <a:endParaRPr/>
            </a:p>
          </p:txBody>
        </p:sp>
      </p:grpSp>
      <p:sp>
        <p:nvSpPr>
          <p:cNvPr id="5" name="Freeform 5"/>
          <p:cNvSpPr/>
          <p:nvPr/>
        </p:nvSpPr>
        <p:spPr>
          <a:xfrm>
            <a:off x="11208001" y="0"/>
            <a:ext cx="11702603" cy="10287000"/>
          </a:xfrm>
          <a:custGeom>
            <a:avLst/>
            <a:gdLst/>
            <a:ahLst/>
            <a:cxnLst/>
            <a:rect l="l" t="t" r="r" b="b"/>
            <a:pathLst>
              <a:path w="11702603" h="10287000">
                <a:moveTo>
                  <a:pt x="0" y="0"/>
                </a:moveTo>
                <a:lnTo>
                  <a:pt x="11702603" y="0"/>
                </a:lnTo>
                <a:lnTo>
                  <a:pt x="11702603" y="10287000"/>
                </a:lnTo>
                <a:lnTo>
                  <a:pt x="0" y="10287000"/>
                </a:lnTo>
                <a:lnTo>
                  <a:pt x="0" y="0"/>
                </a:lnTo>
                <a:close/>
              </a:path>
            </a:pathLst>
          </a:custGeom>
          <a:blipFill>
            <a:blip r:embed="rId2">
              <a:alphaModFix amt="75000"/>
            </a:blip>
            <a:stretch>
              <a:fillRect l="-31690"/>
            </a:stretch>
          </a:blipFill>
        </p:spPr>
      </p:sp>
      <p:sp>
        <p:nvSpPr>
          <p:cNvPr id="6" name="TextBox 6"/>
          <p:cNvSpPr txBox="1"/>
          <p:nvPr/>
        </p:nvSpPr>
        <p:spPr>
          <a:xfrm>
            <a:off x="579922" y="2581170"/>
            <a:ext cx="10094684" cy="5038725"/>
          </a:xfrm>
          <a:prstGeom prst="rect">
            <a:avLst/>
          </a:prstGeom>
        </p:spPr>
        <p:txBody>
          <a:bodyPr lIns="0" tIns="0" rIns="0" bIns="0" rtlCol="0" anchor="t">
            <a:spAutoFit/>
          </a:bodyPr>
          <a:lstStyle/>
          <a:p>
            <a:pPr>
              <a:lnSpc>
                <a:spcPts val="9600"/>
              </a:lnSpc>
            </a:pPr>
            <a:r>
              <a:rPr lang="en-US" sz="8000">
                <a:solidFill>
                  <a:srgbClr val="FFFFFF"/>
                </a:solidFill>
                <a:latin typeface="Graphik 1"/>
              </a:rPr>
              <a:t>Advancing Environmental Justice: Key</a:t>
            </a:r>
          </a:p>
          <a:p>
            <a:pPr marL="0" lvl="0" indent="0">
              <a:lnSpc>
                <a:spcPts val="9600"/>
              </a:lnSpc>
            </a:pPr>
            <a:r>
              <a:rPr lang="en-US" sz="8000">
                <a:solidFill>
                  <a:srgbClr val="FFFFFF"/>
                </a:solidFill>
                <a:latin typeface="Graphik 1"/>
              </a:rPr>
              <a:t>recommendations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3110269" y="3802528"/>
            <a:ext cx="3697250" cy="4757742"/>
            <a:chOff x="0" y="0"/>
            <a:chExt cx="3133810" cy="4032689"/>
          </a:xfrm>
        </p:grpSpPr>
        <p:sp>
          <p:nvSpPr>
            <p:cNvPr id="3" name="Freeform 3"/>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4" name="TextBox 4"/>
          <p:cNvSpPr txBox="1"/>
          <p:nvPr/>
        </p:nvSpPr>
        <p:spPr>
          <a:xfrm>
            <a:off x="3504004" y="4341804"/>
            <a:ext cx="2909780" cy="36506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 Pass the Momnibus, including the Protecting Moms and Babies against Climate Change Bill.</a:t>
            </a:r>
          </a:p>
        </p:txBody>
      </p:sp>
      <p:grpSp>
        <p:nvGrpSpPr>
          <p:cNvPr id="5" name="Group 5"/>
          <p:cNvGrpSpPr/>
          <p:nvPr/>
        </p:nvGrpSpPr>
        <p:grpSpPr>
          <a:xfrm>
            <a:off x="7295375" y="3802528"/>
            <a:ext cx="3697250" cy="4757742"/>
            <a:chOff x="0" y="0"/>
            <a:chExt cx="3133810" cy="4032689"/>
          </a:xfrm>
        </p:grpSpPr>
        <p:sp>
          <p:nvSpPr>
            <p:cNvPr id="6" name="Freeform 6"/>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7" name="TextBox 7"/>
          <p:cNvSpPr txBox="1"/>
          <p:nvPr/>
        </p:nvSpPr>
        <p:spPr>
          <a:xfrm>
            <a:off x="7675793" y="4647533"/>
            <a:ext cx="2936413" cy="27362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 Pass the A. Donald McEachin Environmental Justice for All Act.</a:t>
            </a:r>
          </a:p>
        </p:txBody>
      </p:sp>
      <p:grpSp>
        <p:nvGrpSpPr>
          <p:cNvPr id="8" name="Group 8"/>
          <p:cNvGrpSpPr/>
          <p:nvPr/>
        </p:nvGrpSpPr>
        <p:grpSpPr>
          <a:xfrm>
            <a:off x="11480481" y="3802528"/>
            <a:ext cx="3697250" cy="4757742"/>
            <a:chOff x="0" y="0"/>
            <a:chExt cx="3133810" cy="4032689"/>
          </a:xfrm>
        </p:grpSpPr>
        <p:sp>
          <p:nvSpPr>
            <p:cNvPr id="9" name="Freeform 9"/>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10" name="TextBox 10"/>
          <p:cNvSpPr txBox="1"/>
          <p:nvPr/>
        </p:nvSpPr>
        <p:spPr>
          <a:xfrm>
            <a:off x="11859400" y="4647533"/>
            <a:ext cx="2909780" cy="27362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Include maternal and newborn health considerations in any climate health bills.</a:t>
            </a:r>
          </a:p>
        </p:txBody>
      </p:sp>
      <p:sp>
        <p:nvSpPr>
          <p:cNvPr id="11" name="TextBox 11"/>
          <p:cNvSpPr txBox="1"/>
          <p:nvPr/>
        </p:nvSpPr>
        <p:spPr>
          <a:xfrm>
            <a:off x="2096887" y="866775"/>
            <a:ext cx="14094227" cy="13811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FFFFFF"/>
                </a:solidFill>
                <a:latin typeface="Graphik 1"/>
              </a:rPr>
              <a:t>To Congress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1697320" y="3842569"/>
            <a:ext cx="3388048" cy="4359851"/>
            <a:chOff x="0" y="0"/>
            <a:chExt cx="3133810" cy="4032689"/>
          </a:xfrm>
        </p:grpSpPr>
        <p:sp>
          <p:nvSpPr>
            <p:cNvPr id="3" name="Freeform 3"/>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4" name="TextBox 4"/>
          <p:cNvSpPr txBox="1"/>
          <p:nvPr/>
        </p:nvSpPr>
        <p:spPr>
          <a:xfrm>
            <a:off x="1946369" y="4411499"/>
            <a:ext cx="2909780" cy="31934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Connect the dots and uplift the link between EJ and RJ in environmental health policies.</a:t>
            </a:r>
          </a:p>
        </p:txBody>
      </p:sp>
      <p:grpSp>
        <p:nvGrpSpPr>
          <p:cNvPr id="5" name="Group 5"/>
          <p:cNvGrpSpPr/>
          <p:nvPr/>
        </p:nvGrpSpPr>
        <p:grpSpPr>
          <a:xfrm>
            <a:off x="5532424" y="3842569"/>
            <a:ext cx="3388048" cy="4359851"/>
            <a:chOff x="0" y="0"/>
            <a:chExt cx="3133810" cy="4032689"/>
          </a:xfrm>
        </p:grpSpPr>
        <p:sp>
          <p:nvSpPr>
            <p:cNvPr id="6" name="Freeform 6"/>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7" name="TextBox 7"/>
          <p:cNvSpPr txBox="1"/>
          <p:nvPr/>
        </p:nvSpPr>
        <p:spPr>
          <a:xfrm>
            <a:off x="5758241" y="3954299"/>
            <a:ext cx="2936413" cy="36506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Build interagency coordination between reproductive health and environmental health.</a:t>
            </a:r>
          </a:p>
        </p:txBody>
      </p:sp>
      <p:grpSp>
        <p:nvGrpSpPr>
          <p:cNvPr id="8" name="Group 8"/>
          <p:cNvGrpSpPr/>
          <p:nvPr/>
        </p:nvGrpSpPr>
        <p:grpSpPr>
          <a:xfrm>
            <a:off x="9367528" y="3842569"/>
            <a:ext cx="3388048" cy="4359851"/>
            <a:chOff x="0" y="0"/>
            <a:chExt cx="3133810" cy="4032689"/>
          </a:xfrm>
        </p:grpSpPr>
        <p:sp>
          <p:nvSpPr>
            <p:cNvPr id="9" name="Freeform 9"/>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10" name="TextBox 10"/>
          <p:cNvSpPr txBox="1"/>
          <p:nvPr/>
        </p:nvSpPr>
        <p:spPr>
          <a:xfrm>
            <a:off x="9596747" y="3954299"/>
            <a:ext cx="2909780" cy="41078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Ensure climate and environmental health funding reaches frontline birth workers and community-based orgs.</a:t>
            </a:r>
          </a:p>
        </p:txBody>
      </p:sp>
      <p:grpSp>
        <p:nvGrpSpPr>
          <p:cNvPr id="11" name="Group 11"/>
          <p:cNvGrpSpPr/>
          <p:nvPr/>
        </p:nvGrpSpPr>
        <p:grpSpPr>
          <a:xfrm>
            <a:off x="13202632" y="3842569"/>
            <a:ext cx="3388048" cy="4359851"/>
            <a:chOff x="0" y="0"/>
            <a:chExt cx="3133810" cy="4032689"/>
          </a:xfrm>
        </p:grpSpPr>
        <p:sp>
          <p:nvSpPr>
            <p:cNvPr id="12" name="Freeform 12"/>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13" name="TextBox 13"/>
          <p:cNvSpPr txBox="1"/>
          <p:nvPr/>
        </p:nvSpPr>
        <p:spPr>
          <a:xfrm>
            <a:off x="13406919" y="4182899"/>
            <a:ext cx="2979475" cy="36506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Appoint reproductive justice experts in White House Office of Environmental Quality and other key areas.</a:t>
            </a:r>
          </a:p>
        </p:txBody>
      </p:sp>
      <p:sp>
        <p:nvSpPr>
          <p:cNvPr id="14" name="TextBox 14"/>
          <p:cNvSpPr txBox="1"/>
          <p:nvPr/>
        </p:nvSpPr>
        <p:spPr>
          <a:xfrm>
            <a:off x="2096887" y="866775"/>
            <a:ext cx="14094227" cy="13811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FFFFFF"/>
                </a:solidFill>
                <a:latin typeface="Graphik 1"/>
              </a:rPr>
              <a:t>To the Administration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1697320" y="3842569"/>
            <a:ext cx="3388048" cy="4359851"/>
            <a:chOff x="0" y="0"/>
            <a:chExt cx="3133810" cy="4032689"/>
          </a:xfrm>
        </p:grpSpPr>
        <p:sp>
          <p:nvSpPr>
            <p:cNvPr id="3" name="Freeform 3"/>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4" name="TextBox 4"/>
          <p:cNvSpPr txBox="1"/>
          <p:nvPr/>
        </p:nvSpPr>
        <p:spPr>
          <a:xfrm>
            <a:off x="1946369" y="4411499"/>
            <a:ext cx="2909780" cy="31934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 Create a reproductive justice expert position to help develop environmental justice policy.</a:t>
            </a:r>
          </a:p>
        </p:txBody>
      </p:sp>
      <p:grpSp>
        <p:nvGrpSpPr>
          <p:cNvPr id="5" name="Group 5"/>
          <p:cNvGrpSpPr/>
          <p:nvPr/>
        </p:nvGrpSpPr>
        <p:grpSpPr>
          <a:xfrm>
            <a:off x="5532424" y="3842569"/>
            <a:ext cx="3388048" cy="4359851"/>
            <a:chOff x="0" y="0"/>
            <a:chExt cx="3133810" cy="4032689"/>
          </a:xfrm>
        </p:grpSpPr>
        <p:sp>
          <p:nvSpPr>
            <p:cNvPr id="6" name="Freeform 6"/>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7" name="TextBox 7"/>
          <p:cNvSpPr txBox="1"/>
          <p:nvPr/>
        </p:nvSpPr>
        <p:spPr>
          <a:xfrm>
            <a:off x="5783415" y="4411499"/>
            <a:ext cx="2936413" cy="31934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Use a RJ lens when including pregnant people as a vulnerable group in policy documents and vice versa.</a:t>
            </a:r>
          </a:p>
        </p:txBody>
      </p:sp>
      <p:grpSp>
        <p:nvGrpSpPr>
          <p:cNvPr id="8" name="Group 8"/>
          <p:cNvGrpSpPr/>
          <p:nvPr/>
        </p:nvGrpSpPr>
        <p:grpSpPr>
          <a:xfrm>
            <a:off x="9367528" y="3842569"/>
            <a:ext cx="3388048" cy="4359851"/>
            <a:chOff x="0" y="0"/>
            <a:chExt cx="3133810" cy="4032689"/>
          </a:xfrm>
        </p:grpSpPr>
        <p:sp>
          <p:nvSpPr>
            <p:cNvPr id="9" name="Freeform 9"/>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10" name="TextBox 10"/>
          <p:cNvSpPr txBox="1"/>
          <p:nvPr/>
        </p:nvSpPr>
        <p:spPr>
          <a:xfrm>
            <a:off x="9596747" y="4411499"/>
            <a:ext cx="2909780" cy="31934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Work to help reproductive justice experts and champions access environmental justice grants.</a:t>
            </a:r>
          </a:p>
        </p:txBody>
      </p:sp>
      <p:grpSp>
        <p:nvGrpSpPr>
          <p:cNvPr id="11" name="Group 11"/>
          <p:cNvGrpSpPr/>
          <p:nvPr/>
        </p:nvGrpSpPr>
        <p:grpSpPr>
          <a:xfrm>
            <a:off x="13202632" y="3842569"/>
            <a:ext cx="3388048" cy="4359851"/>
            <a:chOff x="0" y="0"/>
            <a:chExt cx="3133810" cy="4032689"/>
          </a:xfrm>
        </p:grpSpPr>
        <p:sp>
          <p:nvSpPr>
            <p:cNvPr id="12" name="Freeform 12"/>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13" name="TextBox 13"/>
          <p:cNvSpPr txBox="1"/>
          <p:nvPr/>
        </p:nvSpPr>
        <p:spPr>
          <a:xfrm>
            <a:off x="13406919" y="3954299"/>
            <a:ext cx="2979475" cy="41078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Work together to review the state of the science and develop a RJ action plan to better protect maternal and newborn health.</a:t>
            </a:r>
          </a:p>
        </p:txBody>
      </p:sp>
      <p:sp>
        <p:nvSpPr>
          <p:cNvPr id="14" name="TextBox 14"/>
          <p:cNvSpPr txBox="1"/>
          <p:nvPr/>
        </p:nvSpPr>
        <p:spPr>
          <a:xfrm>
            <a:off x="2096887" y="866775"/>
            <a:ext cx="14094227" cy="13811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FFFFFF"/>
                </a:solidFill>
                <a:latin typeface="Graphik 1"/>
              </a:rPr>
              <a:t>To the EPA and DHHS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3110269" y="3802528"/>
            <a:ext cx="3697250" cy="4757742"/>
            <a:chOff x="0" y="0"/>
            <a:chExt cx="3133810" cy="4032689"/>
          </a:xfrm>
        </p:grpSpPr>
        <p:sp>
          <p:nvSpPr>
            <p:cNvPr id="3" name="Freeform 3"/>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4" name="TextBox 4"/>
          <p:cNvSpPr txBox="1"/>
          <p:nvPr/>
        </p:nvSpPr>
        <p:spPr>
          <a:xfrm>
            <a:off x="3504004" y="3884604"/>
            <a:ext cx="2909780" cy="45650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Convene community leaders, MIH providers, and public health to champion ideas to address environmental health threats using an RJ lens.</a:t>
            </a:r>
          </a:p>
        </p:txBody>
      </p:sp>
      <p:grpSp>
        <p:nvGrpSpPr>
          <p:cNvPr id="5" name="Group 5"/>
          <p:cNvGrpSpPr/>
          <p:nvPr/>
        </p:nvGrpSpPr>
        <p:grpSpPr>
          <a:xfrm>
            <a:off x="7295375" y="3802528"/>
            <a:ext cx="3697250" cy="4757742"/>
            <a:chOff x="0" y="0"/>
            <a:chExt cx="3133810" cy="4032689"/>
          </a:xfrm>
        </p:grpSpPr>
        <p:sp>
          <p:nvSpPr>
            <p:cNvPr id="6" name="Freeform 6"/>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7" name="TextBox 7"/>
          <p:cNvSpPr txBox="1"/>
          <p:nvPr/>
        </p:nvSpPr>
        <p:spPr>
          <a:xfrm>
            <a:off x="7675793" y="4113204"/>
            <a:ext cx="2936413" cy="41078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 Include EJ considerations in state maternal and infant health initiatives addressing inequitable outcomes.</a:t>
            </a:r>
          </a:p>
        </p:txBody>
      </p:sp>
      <p:grpSp>
        <p:nvGrpSpPr>
          <p:cNvPr id="8" name="Group 8"/>
          <p:cNvGrpSpPr/>
          <p:nvPr/>
        </p:nvGrpSpPr>
        <p:grpSpPr>
          <a:xfrm>
            <a:off x="11480481" y="3802528"/>
            <a:ext cx="3697250" cy="4757742"/>
            <a:chOff x="0" y="0"/>
            <a:chExt cx="3133810" cy="4032689"/>
          </a:xfrm>
        </p:grpSpPr>
        <p:sp>
          <p:nvSpPr>
            <p:cNvPr id="9" name="Freeform 9"/>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10" name="TextBox 10"/>
          <p:cNvSpPr txBox="1"/>
          <p:nvPr/>
        </p:nvSpPr>
        <p:spPr>
          <a:xfrm>
            <a:off x="11859400" y="4341804"/>
            <a:ext cx="2909780" cy="36506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 Include environmental health experts in maternal mortality and fetal infant mortality review boards.</a:t>
            </a:r>
          </a:p>
        </p:txBody>
      </p:sp>
      <p:sp>
        <p:nvSpPr>
          <p:cNvPr id="11" name="TextBox 11"/>
          <p:cNvSpPr txBox="1"/>
          <p:nvPr/>
        </p:nvSpPr>
        <p:spPr>
          <a:xfrm>
            <a:off x="2096887" y="866775"/>
            <a:ext cx="14094227" cy="13811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FFFFFF"/>
                </a:solidFill>
                <a:latin typeface="Graphik 1"/>
              </a:rPr>
              <a:t>To cities and states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1697320" y="3842569"/>
            <a:ext cx="3388048" cy="4359851"/>
            <a:chOff x="0" y="0"/>
            <a:chExt cx="3133810" cy="4032689"/>
          </a:xfrm>
        </p:grpSpPr>
        <p:sp>
          <p:nvSpPr>
            <p:cNvPr id="3" name="Freeform 3"/>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4" name="TextBox 4"/>
          <p:cNvSpPr txBox="1"/>
          <p:nvPr/>
        </p:nvSpPr>
        <p:spPr>
          <a:xfrm>
            <a:off x="1946369" y="4411499"/>
            <a:ext cx="2909780" cy="31934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Include reproductive and maternal health when calculating the costs of the climate crisis.</a:t>
            </a:r>
          </a:p>
        </p:txBody>
      </p:sp>
      <p:grpSp>
        <p:nvGrpSpPr>
          <p:cNvPr id="5" name="Group 5"/>
          <p:cNvGrpSpPr/>
          <p:nvPr/>
        </p:nvGrpSpPr>
        <p:grpSpPr>
          <a:xfrm>
            <a:off x="5532424" y="3842569"/>
            <a:ext cx="3388048" cy="4359851"/>
            <a:chOff x="0" y="0"/>
            <a:chExt cx="3133810" cy="4032689"/>
          </a:xfrm>
        </p:grpSpPr>
        <p:sp>
          <p:nvSpPr>
            <p:cNvPr id="6" name="Freeform 6"/>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7" name="TextBox 7"/>
          <p:cNvSpPr txBox="1"/>
          <p:nvPr/>
        </p:nvSpPr>
        <p:spPr>
          <a:xfrm>
            <a:off x="5758241" y="4411499"/>
            <a:ext cx="2936413" cy="31934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Invite and make space for maternal health workers in planning and decision-making.</a:t>
            </a:r>
          </a:p>
        </p:txBody>
      </p:sp>
      <p:grpSp>
        <p:nvGrpSpPr>
          <p:cNvPr id="8" name="Group 8"/>
          <p:cNvGrpSpPr/>
          <p:nvPr/>
        </p:nvGrpSpPr>
        <p:grpSpPr>
          <a:xfrm>
            <a:off x="9367528" y="3842569"/>
            <a:ext cx="3388048" cy="4359851"/>
            <a:chOff x="0" y="0"/>
            <a:chExt cx="3133810" cy="4032689"/>
          </a:xfrm>
        </p:grpSpPr>
        <p:sp>
          <p:nvSpPr>
            <p:cNvPr id="9" name="Freeform 9"/>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10" name="TextBox 10"/>
          <p:cNvSpPr txBox="1"/>
          <p:nvPr/>
        </p:nvSpPr>
        <p:spPr>
          <a:xfrm>
            <a:off x="9596747" y="4411499"/>
            <a:ext cx="2909780" cy="31934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Ensure pregnant people are aware of available services and resources.</a:t>
            </a:r>
          </a:p>
        </p:txBody>
      </p:sp>
      <p:grpSp>
        <p:nvGrpSpPr>
          <p:cNvPr id="11" name="Group 11"/>
          <p:cNvGrpSpPr/>
          <p:nvPr/>
        </p:nvGrpSpPr>
        <p:grpSpPr>
          <a:xfrm>
            <a:off x="13202632" y="3842569"/>
            <a:ext cx="3388048" cy="4359851"/>
            <a:chOff x="0" y="0"/>
            <a:chExt cx="3133810" cy="4032689"/>
          </a:xfrm>
        </p:grpSpPr>
        <p:sp>
          <p:nvSpPr>
            <p:cNvPr id="12" name="Freeform 12"/>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13" name="TextBox 13"/>
          <p:cNvSpPr txBox="1"/>
          <p:nvPr/>
        </p:nvSpPr>
        <p:spPr>
          <a:xfrm>
            <a:off x="13431851" y="3954299"/>
            <a:ext cx="2979475" cy="41078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Apply for EJ grants in collaboration with community-based maternal and reproductive health orgs.</a:t>
            </a:r>
          </a:p>
        </p:txBody>
      </p:sp>
      <p:sp>
        <p:nvSpPr>
          <p:cNvPr id="14" name="TextBox 14"/>
          <p:cNvSpPr txBox="1"/>
          <p:nvPr/>
        </p:nvSpPr>
        <p:spPr>
          <a:xfrm>
            <a:off x="2096887" y="866775"/>
            <a:ext cx="14094227" cy="13811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FFFFFF"/>
                </a:solidFill>
                <a:latin typeface="Graphik 1"/>
              </a:rPr>
              <a:t>To our EJ movement allies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3823721" y="3819337"/>
            <a:ext cx="3388048" cy="4359851"/>
            <a:chOff x="0" y="0"/>
            <a:chExt cx="3133810" cy="4032689"/>
          </a:xfrm>
        </p:grpSpPr>
        <p:sp>
          <p:nvSpPr>
            <p:cNvPr id="3" name="Freeform 3"/>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4" name="TextBox 4"/>
          <p:cNvSpPr txBox="1"/>
          <p:nvPr/>
        </p:nvSpPr>
        <p:spPr>
          <a:xfrm>
            <a:off x="4053721" y="3931067"/>
            <a:ext cx="2909780" cy="41078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Learn more about environmental and occupational health threats to perinatal health continuum.</a:t>
            </a:r>
          </a:p>
        </p:txBody>
      </p:sp>
      <p:grpSp>
        <p:nvGrpSpPr>
          <p:cNvPr id="5" name="Group 5"/>
          <p:cNvGrpSpPr/>
          <p:nvPr/>
        </p:nvGrpSpPr>
        <p:grpSpPr>
          <a:xfrm>
            <a:off x="7658825" y="3819337"/>
            <a:ext cx="3388048" cy="4359851"/>
            <a:chOff x="0" y="0"/>
            <a:chExt cx="3133810" cy="4032689"/>
          </a:xfrm>
        </p:grpSpPr>
        <p:sp>
          <p:nvSpPr>
            <p:cNvPr id="6" name="Freeform 6"/>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7" name="TextBox 7"/>
          <p:cNvSpPr txBox="1"/>
          <p:nvPr/>
        </p:nvSpPr>
        <p:spPr>
          <a:xfrm>
            <a:off x="7862191" y="3931067"/>
            <a:ext cx="2936413" cy="41078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Ensure families, pregnant people and advocates are aware of available resources re: environmental health exposures.</a:t>
            </a:r>
          </a:p>
        </p:txBody>
      </p:sp>
      <p:grpSp>
        <p:nvGrpSpPr>
          <p:cNvPr id="8" name="Group 8"/>
          <p:cNvGrpSpPr/>
          <p:nvPr/>
        </p:nvGrpSpPr>
        <p:grpSpPr>
          <a:xfrm>
            <a:off x="11493929" y="3819337"/>
            <a:ext cx="3388048" cy="4359851"/>
            <a:chOff x="0" y="0"/>
            <a:chExt cx="3133810" cy="4032689"/>
          </a:xfrm>
        </p:grpSpPr>
        <p:sp>
          <p:nvSpPr>
            <p:cNvPr id="9" name="Freeform 9"/>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B0BCFF"/>
            </a:solidFill>
          </p:spPr>
        </p:sp>
      </p:grpSp>
      <p:sp>
        <p:nvSpPr>
          <p:cNvPr id="10" name="TextBox 10"/>
          <p:cNvSpPr txBox="1"/>
          <p:nvPr/>
        </p:nvSpPr>
        <p:spPr>
          <a:xfrm>
            <a:off x="11742199" y="4159667"/>
            <a:ext cx="2909780" cy="36506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000000"/>
                </a:solidFill>
                <a:latin typeface="Open Sans Bold"/>
              </a:rPr>
              <a:t>Visit IgnitingImpactTogether.org and learn about the Mom &amp; Baby Action Network’s EJ workgroup.</a:t>
            </a:r>
          </a:p>
        </p:txBody>
      </p:sp>
      <p:sp>
        <p:nvSpPr>
          <p:cNvPr id="11" name="TextBox 11"/>
          <p:cNvSpPr txBox="1"/>
          <p:nvPr/>
        </p:nvSpPr>
        <p:spPr>
          <a:xfrm>
            <a:off x="1446399" y="866775"/>
            <a:ext cx="15812901" cy="13811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FFFFFF"/>
                </a:solidFill>
                <a:latin typeface="Graphik 1"/>
              </a:rPr>
              <a:t>To our maternal health allies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TextBox 2"/>
          <p:cNvSpPr txBox="1"/>
          <p:nvPr/>
        </p:nvSpPr>
        <p:spPr>
          <a:xfrm>
            <a:off x="9144000" y="2252881"/>
            <a:ext cx="7855550" cy="5695513"/>
          </a:xfrm>
          <a:prstGeom prst="rect">
            <a:avLst/>
          </a:prstGeom>
        </p:spPr>
        <p:txBody>
          <a:bodyPr lIns="0" tIns="0" rIns="0" bIns="0" rtlCol="0" anchor="t">
            <a:spAutoFit/>
          </a:bodyPr>
          <a:lstStyle/>
          <a:p>
            <a:pPr marL="0" lvl="0" indent="0">
              <a:lnSpc>
                <a:spcPts val="8701"/>
              </a:lnSpc>
            </a:pPr>
            <a:r>
              <a:rPr lang="en-US" sz="7910">
                <a:solidFill>
                  <a:srgbClr val="FFFFFF"/>
                </a:solidFill>
                <a:latin typeface="Graphik 1"/>
              </a:rPr>
              <a:t>Advancing Environmental Justice: Resources and tools</a:t>
            </a:r>
          </a:p>
        </p:txBody>
      </p:sp>
      <p:grpSp>
        <p:nvGrpSpPr>
          <p:cNvPr id="3" name="Group 3"/>
          <p:cNvGrpSpPr/>
          <p:nvPr/>
        </p:nvGrpSpPr>
        <p:grpSpPr>
          <a:xfrm>
            <a:off x="0" y="0"/>
            <a:ext cx="7079999" cy="10287000"/>
            <a:chOff x="0" y="0"/>
            <a:chExt cx="1864691" cy="2709333"/>
          </a:xfrm>
        </p:grpSpPr>
        <p:sp>
          <p:nvSpPr>
            <p:cNvPr id="4" name="Freeform 4"/>
            <p:cNvSpPr/>
            <p:nvPr/>
          </p:nvSpPr>
          <p:spPr>
            <a:xfrm>
              <a:off x="0" y="0"/>
              <a:ext cx="1864691" cy="2709333"/>
            </a:xfrm>
            <a:custGeom>
              <a:avLst/>
              <a:gdLst/>
              <a:ahLst/>
              <a:cxnLst/>
              <a:rect l="l" t="t" r="r" b="b"/>
              <a:pathLst>
                <a:path w="1864691" h="2709333">
                  <a:moveTo>
                    <a:pt x="0" y="0"/>
                  </a:moveTo>
                  <a:lnTo>
                    <a:pt x="1864691" y="0"/>
                  </a:lnTo>
                  <a:lnTo>
                    <a:pt x="1864691" y="2709333"/>
                  </a:lnTo>
                  <a:lnTo>
                    <a:pt x="0" y="2709333"/>
                  </a:lnTo>
                  <a:close/>
                </a:path>
              </a:pathLst>
            </a:custGeom>
            <a:solidFill>
              <a:srgbClr val="000000"/>
            </a:solidFill>
          </p:spPr>
        </p:sp>
        <p:sp>
          <p:nvSpPr>
            <p:cNvPr id="5" name="TextBox 5"/>
            <p:cNvSpPr txBox="1"/>
            <p:nvPr/>
          </p:nvSpPr>
          <p:spPr>
            <a:xfrm>
              <a:off x="0" y="-85725"/>
              <a:ext cx="1864691" cy="2795058"/>
            </a:xfrm>
            <a:prstGeom prst="rect">
              <a:avLst/>
            </a:prstGeom>
          </p:spPr>
          <p:txBody>
            <a:bodyPr lIns="50800" tIns="50800" rIns="50800" bIns="50800" rtlCol="0" anchor="ctr"/>
            <a:lstStyle/>
            <a:p>
              <a:pPr algn="ctr">
                <a:lnSpc>
                  <a:spcPts val="2890"/>
                </a:lnSpc>
              </a:pPr>
              <a:endParaRPr/>
            </a:p>
          </p:txBody>
        </p:sp>
      </p:grpSp>
      <p:sp>
        <p:nvSpPr>
          <p:cNvPr id="6" name="Freeform 6"/>
          <p:cNvSpPr/>
          <p:nvPr/>
        </p:nvSpPr>
        <p:spPr>
          <a:xfrm>
            <a:off x="0" y="0"/>
            <a:ext cx="7079999" cy="10287000"/>
          </a:xfrm>
          <a:custGeom>
            <a:avLst/>
            <a:gdLst/>
            <a:ahLst/>
            <a:cxnLst/>
            <a:rect l="l" t="t" r="r" b="b"/>
            <a:pathLst>
              <a:path w="7079999" h="10287000">
                <a:moveTo>
                  <a:pt x="0" y="0"/>
                </a:moveTo>
                <a:lnTo>
                  <a:pt x="7079999" y="0"/>
                </a:lnTo>
                <a:lnTo>
                  <a:pt x="7079999" y="10287000"/>
                </a:lnTo>
                <a:lnTo>
                  <a:pt x="0" y="10287000"/>
                </a:lnTo>
                <a:lnTo>
                  <a:pt x="0" y="0"/>
                </a:lnTo>
                <a:close/>
              </a:path>
            </a:pathLst>
          </a:custGeom>
          <a:blipFill>
            <a:blip r:embed="rId2">
              <a:alphaModFix amt="74000"/>
            </a:blip>
            <a:stretch>
              <a:fillRect l="-77608" r="-40336"/>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grpSp>
        <p:nvGrpSpPr>
          <p:cNvPr id="2" name="Group 2"/>
          <p:cNvGrpSpPr/>
          <p:nvPr/>
        </p:nvGrpSpPr>
        <p:grpSpPr>
          <a:xfrm>
            <a:off x="1697320" y="3837807"/>
            <a:ext cx="3388048" cy="4369954"/>
            <a:chOff x="0" y="0"/>
            <a:chExt cx="2623191" cy="3383431"/>
          </a:xfrm>
        </p:grpSpPr>
        <p:sp>
          <p:nvSpPr>
            <p:cNvPr id="3" name="Freeform 3"/>
            <p:cNvSpPr/>
            <p:nvPr/>
          </p:nvSpPr>
          <p:spPr>
            <a:xfrm>
              <a:off x="0" y="0"/>
              <a:ext cx="2623191" cy="3383431"/>
            </a:xfrm>
            <a:custGeom>
              <a:avLst/>
              <a:gdLst/>
              <a:ahLst/>
              <a:cxnLst/>
              <a:rect l="l" t="t" r="r" b="b"/>
              <a:pathLst>
                <a:path w="2623191" h="3383431">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1" y="0"/>
                    <a:pt x="2623191" y="55880"/>
                    <a:pt x="2623191" y="124460"/>
                  </a:cubicBezTo>
                  <a:lnTo>
                    <a:pt x="2623191" y="3258971"/>
                  </a:lnTo>
                  <a:cubicBezTo>
                    <a:pt x="2623191" y="3327551"/>
                    <a:pt x="2567311" y="3383431"/>
                    <a:pt x="2498731" y="3383431"/>
                  </a:cubicBezTo>
                  <a:close/>
                </a:path>
              </a:pathLst>
            </a:custGeom>
            <a:solidFill>
              <a:srgbClr val="FFFFFF"/>
            </a:solidFill>
          </p:spPr>
        </p:sp>
      </p:grpSp>
      <p:sp>
        <p:nvSpPr>
          <p:cNvPr id="4" name="TextBox 4"/>
          <p:cNvSpPr txBox="1"/>
          <p:nvPr/>
        </p:nvSpPr>
        <p:spPr>
          <a:xfrm>
            <a:off x="1807764" y="3965384"/>
            <a:ext cx="3167160" cy="4019550"/>
          </a:xfrm>
          <a:prstGeom prst="rect">
            <a:avLst/>
          </a:prstGeom>
        </p:spPr>
        <p:txBody>
          <a:bodyPr lIns="0" tIns="0" rIns="0" bIns="0" rtlCol="0" anchor="t">
            <a:spAutoFit/>
          </a:bodyPr>
          <a:lstStyle/>
          <a:p>
            <a:pPr marL="0" lvl="0" indent="0" algn="ctr">
              <a:lnSpc>
                <a:spcPts val="3900"/>
              </a:lnSpc>
              <a:spcBef>
                <a:spcPct val="0"/>
              </a:spcBef>
            </a:pPr>
            <a:r>
              <a:rPr lang="en-US" sz="3000">
                <a:solidFill>
                  <a:srgbClr val="7029EC"/>
                </a:solidFill>
                <a:latin typeface="Graphik 2"/>
              </a:rPr>
              <a:t>M-BAN evolved from the National Prematurity Collaborative by expanding the lens to maternal and infant health</a:t>
            </a:r>
          </a:p>
        </p:txBody>
      </p:sp>
      <p:grpSp>
        <p:nvGrpSpPr>
          <p:cNvPr id="5" name="Group 5"/>
          <p:cNvGrpSpPr/>
          <p:nvPr/>
        </p:nvGrpSpPr>
        <p:grpSpPr>
          <a:xfrm>
            <a:off x="5532424" y="3837807"/>
            <a:ext cx="3388048" cy="4369954"/>
            <a:chOff x="0" y="0"/>
            <a:chExt cx="2623191" cy="3383431"/>
          </a:xfrm>
        </p:grpSpPr>
        <p:sp>
          <p:nvSpPr>
            <p:cNvPr id="6" name="Freeform 6"/>
            <p:cNvSpPr/>
            <p:nvPr/>
          </p:nvSpPr>
          <p:spPr>
            <a:xfrm>
              <a:off x="0" y="0"/>
              <a:ext cx="2623191" cy="3383431"/>
            </a:xfrm>
            <a:custGeom>
              <a:avLst/>
              <a:gdLst/>
              <a:ahLst/>
              <a:cxnLst/>
              <a:rect l="l" t="t" r="r" b="b"/>
              <a:pathLst>
                <a:path w="2623191" h="3383431">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1" y="0"/>
                    <a:pt x="2623191" y="55880"/>
                    <a:pt x="2623191" y="124460"/>
                  </a:cubicBezTo>
                  <a:lnTo>
                    <a:pt x="2623191" y="3258971"/>
                  </a:lnTo>
                  <a:cubicBezTo>
                    <a:pt x="2623191" y="3327551"/>
                    <a:pt x="2567311" y="3383431"/>
                    <a:pt x="2498731" y="3383431"/>
                  </a:cubicBezTo>
                  <a:close/>
                </a:path>
              </a:pathLst>
            </a:custGeom>
            <a:solidFill>
              <a:srgbClr val="FFFFFF"/>
            </a:solidFill>
          </p:spPr>
        </p:sp>
      </p:grpSp>
      <p:sp>
        <p:nvSpPr>
          <p:cNvPr id="7" name="TextBox 7"/>
          <p:cNvSpPr txBox="1"/>
          <p:nvPr/>
        </p:nvSpPr>
        <p:spPr>
          <a:xfrm>
            <a:off x="5774248" y="3776789"/>
            <a:ext cx="2904400" cy="4396740"/>
          </a:xfrm>
          <a:prstGeom prst="rect">
            <a:avLst/>
          </a:prstGeom>
        </p:spPr>
        <p:txBody>
          <a:bodyPr lIns="0" tIns="0" rIns="0" bIns="0" rtlCol="0" anchor="t">
            <a:spAutoFit/>
          </a:bodyPr>
          <a:lstStyle/>
          <a:p>
            <a:pPr marL="0" lvl="0" indent="0" algn="ctr">
              <a:lnSpc>
                <a:spcPts val="4290"/>
              </a:lnSpc>
              <a:spcBef>
                <a:spcPct val="0"/>
              </a:spcBef>
            </a:pPr>
            <a:r>
              <a:rPr lang="en-US" sz="3300">
                <a:solidFill>
                  <a:srgbClr val="7029EC"/>
                </a:solidFill>
                <a:latin typeface="Graphik 2"/>
              </a:rPr>
              <a:t>Engages cross-sector partners to address root causes of maternal and infant health inequities</a:t>
            </a:r>
          </a:p>
        </p:txBody>
      </p:sp>
      <p:grpSp>
        <p:nvGrpSpPr>
          <p:cNvPr id="8" name="Group 8"/>
          <p:cNvGrpSpPr/>
          <p:nvPr/>
        </p:nvGrpSpPr>
        <p:grpSpPr>
          <a:xfrm>
            <a:off x="9367528" y="3837807"/>
            <a:ext cx="3388048" cy="4369954"/>
            <a:chOff x="0" y="0"/>
            <a:chExt cx="2623191" cy="3383431"/>
          </a:xfrm>
        </p:grpSpPr>
        <p:sp>
          <p:nvSpPr>
            <p:cNvPr id="9" name="Freeform 9"/>
            <p:cNvSpPr/>
            <p:nvPr/>
          </p:nvSpPr>
          <p:spPr>
            <a:xfrm>
              <a:off x="0" y="0"/>
              <a:ext cx="2623191" cy="3383431"/>
            </a:xfrm>
            <a:custGeom>
              <a:avLst/>
              <a:gdLst/>
              <a:ahLst/>
              <a:cxnLst/>
              <a:rect l="l" t="t" r="r" b="b"/>
              <a:pathLst>
                <a:path w="2623191" h="3383431">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1" y="0"/>
                    <a:pt x="2623191" y="55880"/>
                    <a:pt x="2623191" y="124460"/>
                  </a:cubicBezTo>
                  <a:lnTo>
                    <a:pt x="2623191" y="3258971"/>
                  </a:lnTo>
                  <a:cubicBezTo>
                    <a:pt x="2623191" y="3327551"/>
                    <a:pt x="2567311" y="3383431"/>
                    <a:pt x="2498731" y="3383431"/>
                  </a:cubicBezTo>
                  <a:close/>
                </a:path>
              </a:pathLst>
            </a:custGeom>
            <a:solidFill>
              <a:srgbClr val="FFFFFF"/>
            </a:solidFill>
          </p:spPr>
        </p:sp>
      </p:grpSp>
      <p:sp>
        <p:nvSpPr>
          <p:cNvPr id="10" name="TextBox 10"/>
          <p:cNvSpPr txBox="1"/>
          <p:nvPr/>
        </p:nvSpPr>
        <p:spPr>
          <a:xfrm>
            <a:off x="9482447" y="4319714"/>
            <a:ext cx="3162685" cy="3310890"/>
          </a:xfrm>
          <a:prstGeom prst="rect">
            <a:avLst/>
          </a:prstGeom>
        </p:spPr>
        <p:txBody>
          <a:bodyPr lIns="0" tIns="0" rIns="0" bIns="0" rtlCol="0" anchor="t">
            <a:spAutoFit/>
          </a:bodyPr>
          <a:lstStyle/>
          <a:p>
            <a:pPr marL="0" lvl="0" indent="0" algn="ctr">
              <a:lnSpc>
                <a:spcPts val="4290"/>
              </a:lnSpc>
              <a:spcBef>
                <a:spcPct val="0"/>
              </a:spcBef>
            </a:pPr>
            <a:r>
              <a:rPr lang="en-US" sz="3300">
                <a:solidFill>
                  <a:srgbClr val="7029EC"/>
                </a:solidFill>
                <a:latin typeface="Graphik 2"/>
              </a:rPr>
              <a:t>Orchestrates high alignment across multiple sectors to move from data to action</a:t>
            </a:r>
          </a:p>
        </p:txBody>
      </p:sp>
      <p:grpSp>
        <p:nvGrpSpPr>
          <p:cNvPr id="11" name="Group 11"/>
          <p:cNvGrpSpPr/>
          <p:nvPr/>
        </p:nvGrpSpPr>
        <p:grpSpPr>
          <a:xfrm>
            <a:off x="13202632" y="3837807"/>
            <a:ext cx="3388048" cy="4369954"/>
            <a:chOff x="0" y="0"/>
            <a:chExt cx="2623191" cy="3383431"/>
          </a:xfrm>
        </p:grpSpPr>
        <p:sp>
          <p:nvSpPr>
            <p:cNvPr id="12" name="Freeform 12"/>
            <p:cNvSpPr/>
            <p:nvPr/>
          </p:nvSpPr>
          <p:spPr>
            <a:xfrm>
              <a:off x="0" y="0"/>
              <a:ext cx="2623191" cy="3383431"/>
            </a:xfrm>
            <a:custGeom>
              <a:avLst/>
              <a:gdLst/>
              <a:ahLst/>
              <a:cxnLst/>
              <a:rect l="l" t="t" r="r" b="b"/>
              <a:pathLst>
                <a:path w="2623191" h="3383431">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1" y="0"/>
                    <a:pt x="2623191" y="55880"/>
                    <a:pt x="2623191" y="124460"/>
                  </a:cubicBezTo>
                  <a:lnTo>
                    <a:pt x="2623191" y="3258971"/>
                  </a:lnTo>
                  <a:cubicBezTo>
                    <a:pt x="2623191" y="3327551"/>
                    <a:pt x="2567311" y="3383431"/>
                    <a:pt x="2498731" y="3383431"/>
                  </a:cubicBezTo>
                  <a:close/>
                </a:path>
              </a:pathLst>
            </a:custGeom>
            <a:solidFill>
              <a:srgbClr val="FFFFFF"/>
            </a:solidFill>
          </p:spPr>
        </p:sp>
      </p:grpSp>
      <p:sp>
        <p:nvSpPr>
          <p:cNvPr id="13" name="TextBox 13"/>
          <p:cNvSpPr txBox="1"/>
          <p:nvPr/>
        </p:nvSpPr>
        <p:spPr>
          <a:xfrm>
            <a:off x="13444456" y="4048252"/>
            <a:ext cx="2904400" cy="3853815"/>
          </a:xfrm>
          <a:prstGeom prst="rect">
            <a:avLst/>
          </a:prstGeom>
        </p:spPr>
        <p:txBody>
          <a:bodyPr lIns="0" tIns="0" rIns="0" bIns="0" rtlCol="0" anchor="t">
            <a:spAutoFit/>
          </a:bodyPr>
          <a:lstStyle/>
          <a:p>
            <a:pPr marL="0" lvl="0" indent="0" algn="ctr">
              <a:lnSpc>
                <a:spcPts val="4290"/>
              </a:lnSpc>
              <a:spcBef>
                <a:spcPct val="0"/>
              </a:spcBef>
            </a:pPr>
            <a:r>
              <a:rPr lang="en-US" sz="3300">
                <a:solidFill>
                  <a:srgbClr val="7029EC"/>
                </a:solidFill>
                <a:latin typeface="Graphik 2"/>
              </a:rPr>
              <a:t>Leads broad changes in policy, research, programs, funding, and systems</a:t>
            </a:r>
          </a:p>
        </p:txBody>
      </p:sp>
      <p:sp>
        <p:nvSpPr>
          <p:cNvPr id="14" name="TextBox 14"/>
          <p:cNvSpPr txBox="1"/>
          <p:nvPr/>
        </p:nvSpPr>
        <p:spPr>
          <a:xfrm>
            <a:off x="722067" y="626836"/>
            <a:ext cx="16843867" cy="26003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B0BCFF"/>
                </a:solidFill>
                <a:latin typeface="Graphik 1"/>
              </a:rPr>
              <a:t>Together we can achieve what we cannot achieve alone!</a:t>
            </a:r>
          </a:p>
        </p:txBody>
      </p:sp>
      <p:sp>
        <p:nvSpPr>
          <p:cNvPr id="15" name="Freeform 15"/>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16" name="AutoShape 16"/>
          <p:cNvSpPr/>
          <p:nvPr/>
        </p:nvSpPr>
        <p:spPr>
          <a:xfrm flipV="1">
            <a:off x="-1350" y="9100706"/>
            <a:ext cx="9705642" cy="0"/>
          </a:xfrm>
          <a:prstGeom prst="line">
            <a:avLst/>
          </a:prstGeom>
          <a:ln w="38100" cap="flat">
            <a:solidFill>
              <a:srgbClr val="FFFFFF"/>
            </a:solidFill>
            <a:prstDash val="solid"/>
            <a:headEnd type="none" w="sm" len="sm"/>
            <a:tailEnd type="none" w="sm" len="sm"/>
          </a:ln>
        </p:spPr>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349984" y="3159576"/>
            <a:ext cx="8628889" cy="6431613"/>
          </a:xfrm>
          <a:custGeom>
            <a:avLst/>
            <a:gdLst/>
            <a:ahLst/>
            <a:cxnLst/>
            <a:rect l="l" t="t" r="r" b="b"/>
            <a:pathLst>
              <a:path w="8628889" h="6431613">
                <a:moveTo>
                  <a:pt x="0" y="0"/>
                </a:moveTo>
                <a:lnTo>
                  <a:pt x="8628889" y="0"/>
                </a:lnTo>
                <a:lnTo>
                  <a:pt x="8628889" y="6431612"/>
                </a:lnTo>
                <a:lnTo>
                  <a:pt x="0" y="6431612"/>
                </a:lnTo>
                <a:lnTo>
                  <a:pt x="0" y="0"/>
                </a:lnTo>
                <a:close/>
              </a:path>
            </a:pathLst>
          </a:custGeom>
          <a:blipFill>
            <a:blip r:embed="rId2"/>
            <a:stretch>
              <a:fillRect/>
            </a:stretch>
          </a:blipFill>
        </p:spPr>
      </p:sp>
      <p:sp>
        <p:nvSpPr>
          <p:cNvPr id="3" name="TextBox 3"/>
          <p:cNvSpPr txBox="1"/>
          <p:nvPr/>
        </p:nvSpPr>
        <p:spPr>
          <a:xfrm>
            <a:off x="685195" y="414534"/>
            <a:ext cx="5489017" cy="2600325"/>
          </a:xfrm>
          <a:prstGeom prst="rect">
            <a:avLst/>
          </a:prstGeom>
        </p:spPr>
        <p:txBody>
          <a:bodyPr lIns="0" tIns="0" rIns="0" bIns="0" rtlCol="0" anchor="t">
            <a:spAutoFit/>
          </a:bodyPr>
          <a:lstStyle/>
          <a:p>
            <a:pPr marL="0" lvl="0" indent="0" algn="l">
              <a:lnSpc>
                <a:spcPts val="9600"/>
              </a:lnSpc>
              <a:spcBef>
                <a:spcPct val="0"/>
              </a:spcBef>
            </a:pPr>
            <a:r>
              <a:rPr lang="en-US" sz="8000">
                <a:solidFill>
                  <a:srgbClr val="FFFFFF"/>
                </a:solidFill>
                <a:latin typeface="Graphik 1"/>
              </a:rPr>
              <a:t>Resources and tools</a:t>
            </a:r>
          </a:p>
        </p:txBody>
      </p:sp>
      <p:sp>
        <p:nvSpPr>
          <p:cNvPr id="4" name="TextBox 4"/>
          <p:cNvSpPr txBox="1"/>
          <p:nvPr/>
        </p:nvSpPr>
        <p:spPr>
          <a:xfrm>
            <a:off x="9642881" y="1086363"/>
            <a:ext cx="7354741" cy="1304290"/>
          </a:xfrm>
          <a:prstGeom prst="rect">
            <a:avLst/>
          </a:prstGeom>
        </p:spPr>
        <p:txBody>
          <a:bodyPr lIns="0" tIns="0" rIns="0" bIns="0" rtlCol="0" anchor="t">
            <a:spAutoFit/>
          </a:bodyPr>
          <a:lstStyle/>
          <a:p>
            <a:pPr marL="0" lvl="0" indent="0" algn="l">
              <a:lnSpc>
                <a:spcPts val="4939"/>
              </a:lnSpc>
              <a:spcBef>
                <a:spcPct val="0"/>
              </a:spcBef>
            </a:pPr>
            <a:r>
              <a:rPr lang="en-US" sz="3799">
                <a:solidFill>
                  <a:srgbClr val="FFFFFF"/>
                </a:solidFill>
                <a:latin typeface="Graphik 2"/>
              </a:rPr>
              <a:t>Climate and Economic Justice Screening Tool (CEJST) </a:t>
            </a:r>
          </a:p>
        </p:txBody>
      </p:sp>
      <p:sp>
        <p:nvSpPr>
          <p:cNvPr id="5" name="TextBox 5"/>
          <p:cNvSpPr txBox="1"/>
          <p:nvPr/>
        </p:nvSpPr>
        <p:spPr>
          <a:xfrm>
            <a:off x="9431972" y="2910084"/>
            <a:ext cx="8064530" cy="6574155"/>
          </a:xfrm>
          <a:prstGeom prst="rect">
            <a:avLst/>
          </a:prstGeom>
        </p:spPr>
        <p:txBody>
          <a:bodyPr lIns="0" tIns="0" rIns="0" bIns="0" rtlCol="0" anchor="t">
            <a:spAutoFit/>
          </a:bodyPr>
          <a:lstStyle/>
          <a:p>
            <a:pPr>
              <a:lnSpc>
                <a:spcPts val="3299"/>
              </a:lnSpc>
            </a:pPr>
            <a:r>
              <a:rPr lang="en-US" sz="2199">
                <a:solidFill>
                  <a:srgbClr val="FFFFFF"/>
                </a:solidFill>
                <a:latin typeface="Graphik 3"/>
              </a:rPr>
              <a:t>Launched November 2022 in an effort to provide data to support the implementation of the Justice40 Initiative. </a:t>
            </a:r>
          </a:p>
          <a:p>
            <a:pPr>
              <a:lnSpc>
                <a:spcPts val="3299"/>
              </a:lnSpc>
            </a:pPr>
            <a:endParaRPr lang="en-US" sz="2199">
              <a:solidFill>
                <a:srgbClr val="FFFFFF"/>
              </a:solidFill>
              <a:latin typeface="Graphik 3"/>
            </a:endParaRPr>
          </a:p>
          <a:p>
            <a:pPr>
              <a:lnSpc>
                <a:spcPts val="3299"/>
              </a:lnSpc>
            </a:pPr>
            <a:r>
              <a:rPr lang="en-US" sz="2199">
                <a:solidFill>
                  <a:srgbClr val="FFFFFF"/>
                </a:solidFill>
                <a:latin typeface="Graphik 3"/>
              </a:rPr>
              <a:t>The tool is meant to help ensure that the benefits of federal programs are reaching communities that are overburdened by pollution and historic underinvestment. </a:t>
            </a:r>
          </a:p>
          <a:p>
            <a:pPr>
              <a:lnSpc>
                <a:spcPts val="3299"/>
              </a:lnSpc>
            </a:pPr>
            <a:endParaRPr lang="en-US" sz="2199">
              <a:solidFill>
                <a:srgbClr val="FFFFFF"/>
              </a:solidFill>
              <a:latin typeface="Graphik 3"/>
            </a:endParaRPr>
          </a:p>
          <a:p>
            <a:pPr>
              <a:lnSpc>
                <a:spcPts val="3299"/>
              </a:lnSpc>
            </a:pPr>
            <a:r>
              <a:rPr lang="en-US" sz="2199">
                <a:solidFill>
                  <a:srgbClr val="FFFFFF"/>
                </a:solidFill>
                <a:latin typeface="Graphik 3"/>
              </a:rPr>
              <a:t>A community is highlighted as disadvantaged on the CEJST map if it’s in a census tract that is (1) at or above the threshold for one or more environmental, climate, or other burdens, and (2) at or above the threshold for an associated socioeconomic burden. In addition, a census tract that’s completely surrounded by disadvantaged communities and is at or above the 50% percentile for low income is also considered disadvantaged. </a:t>
            </a:r>
          </a:p>
          <a:p>
            <a:pPr marL="0" lvl="0" indent="0" algn="l">
              <a:lnSpc>
                <a:spcPts val="3299"/>
              </a:lnSpc>
              <a:spcBef>
                <a:spcPct val="0"/>
              </a:spcBef>
            </a:pPr>
            <a:endParaRPr lang="en-US" sz="2199">
              <a:solidFill>
                <a:srgbClr val="FFFFFF"/>
              </a:solidFill>
              <a:latin typeface="Graphik 3"/>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216276" y="3359001"/>
            <a:ext cx="11032979" cy="5899299"/>
          </a:xfrm>
          <a:custGeom>
            <a:avLst/>
            <a:gdLst/>
            <a:ahLst/>
            <a:cxnLst/>
            <a:rect l="l" t="t" r="r" b="b"/>
            <a:pathLst>
              <a:path w="11032979" h="5899299">
                <a:moveTo>
                  <a:pt x="0" y="0"/>
                </a:moveTo>
                <a:lnTo>
                  <a:pt x="11032979" y="0"/>
                </a:lnTo>
                <a:lnTo>
                  <a:pt x="11032979" y="5899299"/>
                </a:lnTo>
                <a:lnTo>
                  <a:pt x="0" y="5899299"/>
                </a:lnTo>
                <a:lnTo>
                  <a:pt x="0" y="0"/>
                </a:lnTo>
                <a:close/>
              </a:path>
            </a:pathLst>
          </a:custGeom>
          <a:blipFill>
            <a:blip r:embed="rId2"/>
            <a:stretch>
              <a:fillRect/>
            </a:stretch>
          </a:blipFill>
        </p:spPr>
      </p:sp>
      <p:sp>
        <p:nvSpPr>
          <p:cNvPr id="3" name="TextBox 3"/>
          <p:cNvSpPr txBox="1"/>
          <p:nvPr/>
        </p:nvSpPr>
        <p:spPr>
          <a:xfrm>
            <a:off x="685195" y="414534"/>
            <a:ext cx="5489017" cy="2600325"/>
          </a:xfrm>
          <a:prstGeom prst="rect">
            <a:avLst/>
          </a:prstGeom>
        </p:spPr>
        <p:txBody>
          <a:bodyPr lIns="0" tIns="0" rIns="0" bIns="0" rtlCol="0" anchor="t">
            <a:spAutoFit/>
          </a:bodyPr>
          <a:lstStyle/>
          <a:p>
            <a:pPr marL="0" lvl="0" indent="0" algn="l">
              <a:lnSpc>
                <a:spcPts val="9600"/>
              </a:lnSpc>
              <a:spcBef>
                <a:spcPct val="0"/>
              </a:spcBef>
            </a:pPr>
            <a:r>
              <a:rPr lang="en-US" sz="8000">
                <a:solidFill>
                  <a:srgbClr val="FFFFFF"/>
                </a:solidFill>
                <a:latin typeface="Graphik 1"/>
              </a:rPr>
              <a:t>Resources and tools</a:t>
            </a:r>
          </a:p>
        </p:txBody>
      </p:sp>
      <p:sp>
        <p:nvSpPr>
          <p:cNvPr id="4" name="TextBox 4"/>
          <p:cNvSpPr txBox="1"/>
          <p:nvPr/>
        </p:nvSpPr>
        <p:spPr>
          <a:xfrm>
            <a:off x="10507226" y="1270514"/>
            <a:ext cx="7354741" cy="964565"/>
          </a:xfrm>
          <a:prstGeom prst="rect">
            <a:avLst/>
          </a:prstGeom>
        </p:spPr>
        <p:txBody>
          <a:bodyPr lIns="0" tIns="0" rIns="0" bIns="0" rtlCol="0" anchor="t">
            <a:spAutoFit/>
          </a:bodyPr>
          <a:lstStyle/>
          <a:p>
            <a:pPr marL="0" lvl="0" indent="0" algn="l">
              <a:lnSpc>
                <a:spcPts val="3639"/>
              </a:lnSpc>
              <a:spcBef>
                <a:spcPct val="0"/>
              </a:spcBef>
            </a:pPr>
            <a:r>
              <a:rPr lang="en-US" sz="2799">
                <a:solidFill>
                  <a:srgbClr val="FFFFFF"/>
                </a:solidFill>
                <a:latin typeface="Graphik 1"/>
              </a:rPr>
              <a:t>EJScreen: Environmental Justice Screening and Mapping Tool</a:t>
            </a:r>
          </a:p>
        </p:txBody>
      </p:sp>
      <p:sp>
        <p:nvSpPr>
          <p:cNvPr id="5" name="TextBox 5"/>
          <p:cNvSpPr txBox="1"/>
          <p:nvPr/>
        </p:nvSpPr>
        <p:spPr>
          <a:xfrm>
            <a:off x="11722528" y="2891034"/>
            <a:ext cx="5968731" cy="6562725"/>
          </a:xfrm>
          <a:prstGeom prst="rect">
            <a:avLst/>
          </a:prstGeom>
        </p:spPr>
        <p:txBody>
          <a:bodyPr lIns="0" tIns="0" rIns="0" bIns="0" rtlCol="0" anchor="t">
            <a:spAutoFit/>
          </a:bodyPr>
          <a:lstStyle/>
          <a:p>
            <a:pPr>
              <a:lnSpc>
                <a:spcPts val="3749"/>
              </a:lnSpc>
            </a:pPr>
            <a:r>
              <a:rPr lang="en-US" sz="2499">
                <a:solidFill>
                  <a:srgbClr val="FFFFFF"/>
                </a:solidFill>
                <a:latin typeface="Graphik 3"/>
              </a:rPr>
              <a:t>EPA's EJ mapping and screening tool that combines environmental and demographic socioeconomic indicators. </a:t>
            </a:r>
          </a:p>
          <a:p>
            <a:pPr>
              <a:lnSpc>
                <a:spcPts val="3749"/>
              </a:lnSpc>
            </a:pPr>
            <a:endParaRPr lang="en-US" sz="2499">
              <a:solidFill>
                <a:srgbClr val="FFFFFF"/>
              </a:solidFill>
              <a:latin typeface="Graphik 3"/>
            </a:endParaRPr>
          </a:p>
          <a:p>
            <a:pPr>
              <a:lnSpc>
                <a:spcPts val="3749"/>
              </a:lnSpc>
            </a:pPr>
            <a:r>
              <a:rPr lang="en-US" sz="2499">
                <a:solidFill>
                  <a:srgbClr val="FFFFFF"/>
                </a:solidFill>
                <a:latin typeface="Graphik 3"/>
              </a:rPr>
              <a:t>EJScreen users choose a geographic area; the tool then provides demographic socioeconomic and environmental information for that area.</a:t>
            </a:r>
          </a:p>
          <a:p>
            <a:pPr>
              <a:lnSpc>
                <a:spcPts val="3749"/>
              </a:lnSpc>
            </a:pPr>
            <a:endParaRPr lang="en-US" sz="2499">
              <a:solidFill>
                <a:srgbClr val="FFFFFF"/>
              </a:solidFill>
              <a:latin typeface="Graphik 3"/>
            </a:endParaRPr>
          </a:p>
          <a:p>
            <a:pPr marL="539748" lvl="1" indent="-269874">
              <a:lnSpc>
                <a:spcPts val="3749"/>
              </a:lnSpc>
              <a:buFont typeface="Arial"/>
              <a:buChar char="•"/>
            </a:pPr>
            <a:r>
              <a:rPr lang="en-US" sz="2499">
                <a:solidFill>
                  <a:srgbClr val="FFFFFF"/>
                </a:solidFill>
                <a:latin typeface="Graphik 2"/>
              </a:rPr>
              <a:t>13 environmental indicators</a:t>
            </a:r>
          </a:p>
          <a:p>
            <a:pPr marL="539748" lvl="1" indent="-269874">
              <a:lnSpc>
                <a:spcPts val="3749"/>
              </a:lnSpc>
              <a:buFont typeface="Arial"/>
              <a:buChar char="•"/>
            </a:pPr>
            <a:r>
              <a:rPr lang="en-US" sz="2499">
                <a:solidFill>
                  <a:srgbClr val="FFFFFF"/>
                </a:solidFill>
                <a:latin typeface="Graphik 2"/>
              </a:rPr>
              <a:t>7 socioeconomic indicators</a:t>
            </a:r>
          </a:p>
          <a:p>
            <a:pPr marL="539748" lvl="1" indent="-269874">
              <a:lnSpc>
                <a:spcPts val="3749"/>
              </a:lnSpc>
              <a:buFont typeface="Arial"/>
              <a:buChar char="•"/>
            </a:pPr>
            <a:r>
              <a:rPr lang="en-US" sz="2499">
                <a:solidFill>
                  <a:srgbClr val="FFFFFF"/>
                </a:solidFill>
                <a:latin typeface="Graphik 2"/>
              </a:rPr>
              <a:t>13 EJ indexes</a:t>
            </a:r>
          </a:p>
          <a:p>
            <a:pPr marL="539748" lvl="1" indent="-269874" algn="l">
              <a:lnSpc>
                <a:spcPts val="3749"/>
              </a:lnSpc>
              <a:buFont typeface="Arial"/>
              <a:buChar char="•"/>
            </a:pPr>
            <a:r>
              <a:rPr lang="en-US" sz="2499">
                <a:solidFill>
                  <a:srgbClr val="FFFFFF"/>
                </a:solidFill>
                <a:latin typeface="Graphik 2"/>
              </a:rPr>
              <a:t>13 supplemental indexes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461217" y="1619218"/>
            <a:ext cx="9543701" cy="4365090"/>
          </a:xfrm>
          <a:custGeom>
            <a:avLst/>
            <a:gdLst/>
            <a:ahLst/>
            <a:cxnLst/>
            <a:rect l="l" t="t" r="r" b="b"/>
            <a:pathLst>
              <a:path w="9543701" h="4365090">
                <a:moveTo>
                  <a:pt x="0" y="0"/>
                </a:moveTo>
                <a:lnTo>
                  <a:pt x="9543701" y="0"/>
                </a:lnTo>
                <a:lnTo>
                  <a:pt x="9543701" y="4365089"/>
                </a:lnTo>
                <a:lnTo>
                  <a:pt x="0" y="4365089"/>
                </a:lnTo>
                <a:lnTo>
                  <a:pt x="0" y="0"/>
                </a:lnTo>
                <a:close/>
              </a:path>
            </a:pathLst>
          </a:custGeom>
          <a:blipFill>
            <a:blip r:embed="rId2"/>
            <a:stretch>
              <a:fillRect/>
            </a:stretch>
          </a:blipFill>
        </p:spPr>
      </p:sp>
      <p:sp>
        <p:nvSpPr>
          <p:cNvPr id="3" name="Freeform 3"/>
          <p:cNvSpPr/>
          <p:nvPr/>
        </p:nvSpPr>
        <p:spPr>
          <a:xfrm>
            <a:off x="1381183" y="5094517"/>
            <a:ext cx="10059228" cy="4326296"/>
          </a:xfrm>
          <a:custGeom>
            <a:avLst/>
            <a:gdLst/>
            <a:ahLst/>
            <a:cxnLst/>
            <a:rect l="l" t="t" r="r" b="b"/>
            <a:pathLst>
              <a:path w="10059228" h="4326296">
                <a:moveTo>
                  <a:pt x="0" y="0"/>
                </a:moveTo>
                <a:lnTo>
                  <a:pt x="10059229" y="0"/>
                </a:lnTo>
                <a:lnTo>
                  <a:pt x="10059229" y="4326296"/>
                </a:lnTo>
                <a:lnTo>
                  <a:pt x="0" y="4326296"/>
                </a:lnTo>
                <a:lnTo>
                  <a:pt x="0" y="0"/>
                </a:lnTo>
                <a:close/>
              </a:path>
            </a:pathLst>
          </a:custGeom>
          <a:blipFill>
            <a:blip r:embed="rId3"/>
            <a:stretch>
              <a:fillRect/>
            </a:stretch>
          </a:blipFill>
        </p:spPr>
      </p:sp>
      <p:sp>
        <p:nvSpPr>
          <p:cNvPr id="4" name="TextBox 4"/>
          <p:cNvSpPr txBox="1"/>
          <p:nvPr/>
        </p:nvSpPr>
        <p:spPr>
          <a:xfrm>
            <a:off x="461217" y="-24886"/>
            <a:ext cx="10371034" cy="1381125"/>
          </a:xfrm>
          <a:prstGeom prst="rect">
            <a:avLst/>
          </a:prstGeom>
        </p:spPr>
        <p:txBody>
          <a:bodyPr lIns="0" tIns="0" rIns="0" bIns="0" rtlCol="0" anchor="t">
            <a:spAutoFit/>
          </a:bodyPr>
          <a:lstStyle/>
          <a:p>
            <a:pPr marL="0" lvl="0" indent="0" algn="l">
              <a:lnSpc>
                <a:spcPts val="9600"/>
              </a:lnSpc>
              <a:spcBef>
                <a:spcPct val="0"/>
              </a:spcBef>
            </a:pPr>
            <a:r>
              <a:rPr lang="en-US" sz="8000">
                <a:solidFill>
                  <a:srgbClr val="FFFFFF"/>
                </a:solidFill>
                <a:latin typeface="Graphik 1"/>
              </a:rPr>
              <a:t>Resources and tools</a:t>
            </a:r>
          </a:p>
        </p:txBody>
      </p:sp>
      <p:sp>
        <p:nvSpPr>
          <p:cNvPr id="5" name="TextBox 5"/>
          <p:cNvSpPr txBox="1"/>
          <p:nvPr/>
        </p:nvSpPr>
        <p:spPr>
          <a:xfrm>
            <a:off x="11808376" y="521335"/>
            <a:ext cx="5450924" cy="507365"/>
          </a:xfrm>
          <a:prstGeom prst="rect">
            <a:avLst/>
          </a:prstGeom>
        </p:spPr>
        <p:txBody>
          <a:bodyPr lIns="0" tIns="0" rIns="0" bIns="0" rtlCol="0" anchor="t">
            <a:spAutoFit/>
          </a:bodyPr>
          <a:lstStyle/>
          <a:p>
            <a:pPr marL="0" lvl="0" indent="0" algn="l">
              <a:lnSpc>
                <a:spcPts val="3639"/>
              </a:lnSpc>
              <a:spcBef>
                <a:spcPct val="0"/>
              </a:spcBef>
            </a:pPr>
            <a:r>
              <a:rPr lang="en-US" sz="2799">
                <a:solidFill>
                  <a:srgbClr val="FFFFFF"/>
                </a:solidFill>
                <a:latin typeface="Graphik 1"/>
              </a:rPr>
              <a:t>Maternal Vulnerability Index</a:t>
            </a:r>
          </a:p>
        </p:txBody>
      </p:sp>
      <p:sp>
        <p:nvSpPr>
          <p:cNvPr id="6" name="TextBox 6"/>
          <p:cNvSpPr txBox="1"/>
          <p:nvPr/>
        </p:nvSpPr>
        <p:spPr>
          <a:xfrm>
            <a:off x="11808376" y="1232414"/>
            <a:ext cx="5968731" cy="7496175"/>
          </a:xfrm>
          <a:prstGeom prst="rect">
            <a:avLst/>
          </a:prstGeom>
        </p:spPr>
        <p:txBody>
          <a:bodyPr lIns="0" tIns="0" rIns="0" bIns="0" rtlCol="0" anchor="t">
            <a:spAutoFit/>
          </a:bodyPr>
          <a:lstStyle/>
          <a:p>
            <a:pPr>
              <a:lnSpc>
                <a:spcPts val="3749"/>
              </a:lnSpc>
            </a:pPr>
            <a:r>
              <a:rPr lang="en-US" sz="2499">
                <a:solidFill>
                  <a:srgbClr val="FFFFFF"/>
                </a:solidFill>
                <a:latin typeface="Graphik 3"/>
              </a:rPr>
              <a:t>The Maternal Vulnerability Index (MVI) identifies not only where, but why, moms in the United States are vulnerable to poor maternal health outcomes.</a:t>
            </a:r>
          </a:p>
          <a:p>
            <a:pPr>
              <a:lnSpc>
                <a:spcPts val="3749"/>
              </a:lnSpc>
            </a:pPr>
            <a:endParaRPr lang="en-US" sz="2499">
              <a:solidFill>
                <a:srgbClr val="FFFFFF"/>
              </a:solidFill>
              <a:latin typeface="Graphik 3"/>
            </a:endParaRPr>
          </a:p>
          <a:p>
            <a:pPr>
              <a:lnSpc>
                <a:spcPts val="3749"/>
              </a:lnSpc>
            </a:pPr>
            <a:r>
              <a:rPr lang="en-US" sz="2499">
                <a:solidFill>
                  <a:srgbClr val="FFFFFF"/>
                </a:solidFill>
                <a:latin typeface="Graphik 3"/>
              </a:rPr>
              <a:t>County-level, national-scale with 6 themes reflecting 43 indicators.</a:t>
            </a:r>
          </a:p>
          <a:p>
            <a:pPr>
              <a:lnSpc>
                <a:spcPts val="3749"/>
              </a:lnSpc>
            </a:pPr>
            <a:endParaRPr lang="en-US" sz="2499">
              <a:solidFill>
                <a:srgbClr val="FFFFFF"/>
              </a:solidFill>
              <a:latin typeface="Graphik 3"/>
            </a:endParaRPr>
          </a:p>
          <a:p>
            <a:pPr marL="539748" lvl="1" indent="-269874">
              <a:lnSpc>
                <a:spcPts val="3749"/>
              </a:lnSpc>
              <a:buFont typeface="Arial"/>
              <a:buChar char="•"/>
            </a:pPr>
            <a:r>
              <a:rPr lang="en-US" sz="2499">
                <a:solidFill>
                  <a:srgbClr val="FFFFFF"/>
                </a:solidFill>
                <a:latin typeface="Graphik 2"/>
              </a:rPr>
              <a:t>Reproductive Healthcare</a:t>
            </a:r>
          </a:p>
          <a:p>
            <a:pPr marL="539748" lvl="1" indent="-269874">
              <a:lnSpc>
                <a:spcPts val="3749"/>
              </a:lnSpc>
              <a:buFont typeface="Arial"/>
              <a:buChar char="•"/>
            </a:pPr>
            <a:r>
              <a:rPr lang="en-US" sz="2499">
                <a:solidFill>
                  <a:srgbClr val="FFFFFF"/>
                </a:solidFill>
                <a:latin typeface="Graphik 2"/>
              </a:rPr>
              <a:t>Physical Environment</a:t>
            </a:r>
          </a:p>
          <a:p>
            <a:pPr marL="539748" lvl="1" indent="-269874">
              <a:lnSpc>
                <a:spcPts val="3749"/>
              </a:lnSpc>
              <a:buFont typeface="Arial"/>
              <a:buChar char="•"/>
            </a:pPr>
            <a:r>
              <a:rPr lang="en-US" sz="2499">
                <a:solidFill>
                  <a:srgbClr val="FFFFFF"/>
                </a:solidFill>
                <a:latin typeface="Graphik 2"/>
              </a:rPr>
              <a:t>Physical Health</a:t>
            </a:r>
          </a:p>
          <a:p>
            <a:pPr marL="539748" lvl="1" indent="-269874">
              <a:lnSpc>
                <a:spcPts val="3749"/>
              </a:lnSpc>
              <a:buFont typeface="Arial"/>
              <a:buChar char="•"/>
            </a:pPr>
            <a:r>
              <a:rPr lang="en-US" sz="2499">
                <a:solidFill>
                  <a:srgbClr val="FFFFFF"/>
                </a:solidFill>
                <a:latin typeface="Graphik 2"/>
              </a:rPr>
              <a:t>Mental Health and Substance Abuse</a:t>
            </a:r>
          </a:p>
          <a:p>
            <a:pPr marL="539748" lvl="1" indent="-269874">
              <a:lnSpc>
                <a:spcPts val="3749"/>
              </a:lnSpc>
              <a:buFont typeface="Arial"/>
              <a:buChar char="•"/>
            </a:pPr>
            <a:r>
              <a:rPr lang="en-US" sz="2499">
                <a:solidFill>
                  <a:srgbClr val="FFFFFF"/>
                </a:solidFill>
                <a:latin typeface="Graphik 2"/>
              </a:rPr>
              <a:t>General Healthcare</a:t>
            </a:r>
          </a:p>
          <a:p>
            <a:pPr marL="539748" lvl="1" indent="-269874" algn="l">
              <a:lnSpc>
                <a:spcPts val="3749"/>
              </a:lnSpc>
              <a:buFont typeface="Arial"/>
              <a:buChar char="•"/>
            </a:pPr>
            <a:r>
              <a:rPr lang="en-US" sz="2499">
                <a:solidFill>
                  <a:srgbClr val="FFFFFF"/>
                </a:solidFill>
                <a:latin typeface="Graphik 2"/>
              </a:rPr>
              <a:t>Socioeconomic Determinants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265897" y="3399424"/>
            <a:ext cx="7878442" cy="6417467"/>
          </a:xfrm>
          <a:custGeom>
            <a:avLst/>
            <a:gdLst/>
            <a:ahLst/>
            <a:cxnLst/>
            <a:rect l="l" t="t" r="r" b="b"/>
            <a:pathLst>
              <a:path w="7878442" h="6417467">
                <a:moveTo>
                  <a:pt x="0" y="0"/>
                </a:moveTo>
                <a:lnTo>
                  <a:pt x="7878442" y="0"/>
                </a:lnTo>
                <a:lnTo>
                  <a:pt x="7878442" y="6417467"/>
                </a:lnTo>
                <a:lnTo>
                  <a:pt x="0" y="6417467"/>
                </a:lnTo>
                <a:lnTo>
                  <a:pt x="0" y="0"/>
                </a:lnTo>
                <a:close/>
              </a:path>
            </a:pathLst>
          </a:custGeom>
          <a:blipFill>
            <a:blip r:embed="rId2"/>
            <a:stretch>
              <a:fillRect/>
            </a:stretch>
          </a:blipFill>
        </p:spPr>
      </p:sp>
      <p:sp>
        <p:nvSpPr>
          <p:cNvPr id="3" name="TextBox 3"/>
          <p:cNvSpPr txBox="1"/>
          <p:nvPr/>
        </p:nvSpPr>
        <p:spPr>
          <a:xfrm>
            <a:off x="685195" y="414534"/>
            <a:ext cx="5489017" cy="2600325"/>
          </a:xfrm>
          <a:prstGeom prst="rect">
            <a:avLst/>
          </a:prstGeom>
        </p:spPr>
        <p:txBody>
          <a:bodyPr lIns="0" tIns="0" rIns="0" bIns="0" rtlCol="0" anchor="t">
            <a:spAutoFit/>
          </a:bodyPr>
          <a:lstStyle/>
          <a:p>
            <a:pPr marL="0" lvl="0" indent="0" algn="l">
              <a:lnSpc>
                <a:spcPts val="9600"/>
              </a:lnSpc>
              <a:spcBef>
                <a:spcPct val="0"/>
              </a:spcBef>
            </a:pPr>
            <a:r>
              <a:rPr lang="en-US" sz="8000">
                <a:solidFill>
                  <a:srgbClr val="FFFFFF"/>
                </a:solidFill>
                <a:latin typeface="Graphik 1"/>
              </a:rPr>
              <a:t>Resources and tools</a:t>
            </a:r>
          </a:p>
        </p:txBody>
      </p:sp>
      <p:sp>
        <p:nvSpPr>
          <p:cNvPr id="4" name="TextBox 4"/>
          <p:cNvSpPr txBox="1"/>
          <p:nvPr/>
        </p:nvSpPr>
        <p:spPr>
          <a:xfrm>
            <a:off x="9088637" y="1159791"/>
            <a:ext cx="8170663" cy="1421765"/>
          </a:xfrm>
          <a:prstGeom prst="rect">
            <a:avLst/>
          </a:prstGeom>
        </p:spPr>
        <p:txBody>
          <a:bodyPr lIns="0" tIns="0" rIns="0" bIns="0" rtlCol="0" anchor="t">
            <a:spAutoFit/>
          </a:bodyPr>
          <a:lstStyle/>
          <a:p>
            <a:pPr marL="0" lvl="0" indent="0" algn="l">
              <a:lnSpc>
                <a:spcPts val="3639"/>
              </a:lnSpc>
              <a:spcBef>
                <a:spcPct val="0"/>
              </a:spcBef>
            </a:pPr>
            <a:r>
              <a:rPr lang="en-US" sz="2799">
                <a:solidFill>
                  <a:srgbClr val="FFFFFF"/>
                </a:solidFill>
                <a:latin typeface="Graphik 2"/>
              </a:rPr>
              <a:t>The New School: Tishman Environment and Design Center - Local Policies for Environmental Justice: A National Scan </a:t>
            </a:r>
          </a:p>
        </p:txBody>
      </p:sp>
      <p:sp>
        <p:nvSpPr>
          <p:cNvPr id="5" name="TextBox 5"/>
          <p:cNvSpPr txBox="1"/>
          <p:nvPr/>
        </p:nvSpPr>
        <p:spPr>
          <a:xfrm>
            <a:off x="8997717" y="3783913"/>
            <a:ext cx="8352502" cy="4217671"/>
          </a:xfrm>
          <a:prstGeom prst="rect">
            <a:avLst/>
          </a:prstGeom>
        </p:spPr>
        <p:txBody>
          <a:bodyPr lIns="0" tIns="0" rIns="0" bIns="0" rtlCol="0" anchor="t">
            <a:spAutoFit/>
          </a:bodyPr>
          <a:lstStyle/>
          <a:p>
            <a:pPr>
              <a:lnSpc>
                <a:spcPts val="4199"/>
              </a:lnSpc>
            </a:pPr>
            <a:r>
              <a:rPr lang="en-US" sz="2799">
                <a:solidFill>
                  <a:srgbClr val="FFFFFF"/>
                </a:solidFill>
                <a:latin typeface="Graphik 3"/>
              </a:rPr>
              <a:t>Recent (2019) efforts in 23 cities, 3 counties, and 2 utilities in the US to address environmental injustices through zoning, land use, and other policies.</a:t>
            </a:r>
          </a:p>
          <a:p>
            <a:pPr>
              <a:lnSpc>
                <a:spcPts val="4199"/>
              </a:lnSpc>
            </a:pPr>
            <a:endParaRPr lang="en-US" sz="2799">
              <a:solidFill>
                <a:srgbClr val="FFFFFF"/>
              </a:solidFill>
              <a:latin typeface="Graphik 3"/>
            </a:endParaRPr>
          </a:p>
          <a:p>
            <a:pPr marL="0" lvl="0" indent="0" algn="l">
              <a:lnSpc>
                <a:spcPts val="4199"/>
              </a:lnSpc>
              <a:spcBef>
                <a:spcPct val="0"/>
              </a:spcBef>
            </a:pPr>
            <a:r>
              <a:rPr lang="en-US" sz="2799">
                <a:solidFill>
                  <a:srgbClr val="FFFFFF"/>
                </a:solidFill>
                <a:latin typeface="Graphik 3"/>
              </a:rPr>
              <a:t>Review of 40 local policies with details how EJ advocacy resulted in innovative approaches to lessen the burden environmental health threats.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132060" y="1259485"/>
            <a:ext cx="11795862" cy="8422604"/>
          </a:xfrm>
          <a:custGeom>
            <a:avLst/>
            <a:gdLst/>
            <a:ahLst/>
            <a:cxnLst/>
            <a:rect l="l" t="t" r="r" b="b"/>
            <a:pathLst>
              <a:path w="11795862" h="8422604">
                <a:moveTo>
                  <a:pt x="0" y="0"/>
                </a:moveTo>
                <a:lnTo>
                  <a:pt x="11795862" y="0"/>
                </a:lnTo>
                <a:lnTo>
                  <a:pt x="11795862" y="8422604"/>
                </a:lnTo>
                <a:lnTo>
                  <a:pt x="0" y="8422604"/>
                </a:lnTo>
                <a:lnTo>
                  <a:pt x="0" y="0"/>
                </a:lnTo>
                <a:close/>
              </a:path>
            </a:pathLst>
          </a:custGeom>
          <a:blipFill>
            <a:blip r:embed="rId2"/>
            <a:stretch>
              <a:fillRect/>
            </a:stretch>
          </a:blipFill>
        </p:spPr>
      </p:sp>
      <p:sp>
        <p:nvSpPr>
          <p:cNvPr id="3" name="TextBox 3"/>
          <p:cNvSpPr txBox="1"/>
          <p:nvPr/>
        </p:nvSpPr>
        <p:spPr>
          <a:xfrm>
            <a:off x="280387" y="200024"/>
            <a:ext cx="14122094" cy="925831"/>
          </a:xfrm>
          <a:prstGeom prst="rect">
            <a:avLst/>
          </a:prstGeom>
        </p:spPr>
        <p:txBody>
          <a:bodyPr lIns="0" tIns="0" rIns="0" bIns="0" rtlCol="0" anchor="t">
            <a:spAutoFit/>
          </a:bodyPr>
          <a:lstStyle/>
          <a:p>
            <a:pPr marL="0" lvl="0" indent="0" algn="l">
              <a:lnSpc>
                <a:spcPts val="6629"/>
              </a:lnSpc>
              <a:spcBef>
                <a:spcPct val="0"/>
              </a:spcBef>
            </a:pPr>
            <a:r>
              <a:rPr lang="en-US" sz="5099">
                <a:solidFill>
                  <a:srgbClr val="FFFFFF"/>
                </a:solidFill>
                <a:latin typeface="Graphik 1"/>
              </a:rPr>
              <a:t>American Forests: Tree Equity Score</a:t>
            </a:r>
          </a:p>
        </p:txBody>
      </p:sp>
      <p:sp>
        <p:nvSpPr>
          <p:cNvPr id="4" name="TextBox 4"/>
          <p:cNvSpPr txBox="1"/>
          <p:nvPr/>
        </p:nvSpPr>
        <p:spPr>
          <a:xfrm>
            <a:off x="12166065" y="1837956"/>
            <a:ext cx="5680758" cy="7029450"/>
          </a:xfrm>
          <a:prstGeom prst="rect">
            <a:avLst/>
          </a:prstGeom>
        </p:spPr>
        <p:txBody>
          <a:bodyPr lIns="0" tIns="0" rIns="0" bIns="0" rtlCol="0" anchor="t">
            <a:spAutoFit/>
          </a:bodyPr>
          <a:lstStyle/>
          <a:p>
            <a:pPr>
              <a:lnSpc>
                <a:spcPts val="3749"/>
              </a:lnSpc>
            </a:pPr>
            <a:r>
              <a:rPr lang="en-US" sz="2499">
                <a:solidFill>
                  <a:srgbClr val="FFFFFF"/>
                </a:solidFill>
                <a:latin typeface="Graphik 3"/>
              </a:rPr>
              <a:t>Trees not only provide fresh and clean air, they also help reduce heat-related illnesses and utility costs.</a:t>
            </a:r>
          </a:p>
          <a:p>
            <a:pPr>
              <a:lnSpc>
                <a:spcPts val="3749"/>
              </a:lnSpc>
            </a:pPr>
            <a:endParaRPr lang="en-US" sz="2499">
              <a:solidFill>
                <a:srgbClr val="FFFFFF"/>
              </a:solidFill>
              <a:latin typeface="Graphik 3"/>
            </a:endParaRPr>
          </a:p>
          <a:p>
            <a:pPr>
              <a:lnSpc>
                <a:spcPts val="3749"/>
              </a:lnSpc>
            </a:pPr>
            <a:r>
              <a:rPr lang="en-US" sz="2499">
                <a:solidFill>
                  <a:srgbClr val="FFFFFF"/>
                </a:solidFill>
                <a:latin typeface="Graphik 3"/>
              </a:rPr>
              <a:t>Studies show that the neighborhoods that were historically redlined have fewer trees, preventing the people living there from reaping the benefits trees provide. </a:t>
            </a:r>
          </a:p>
          <a:p>
            <a:pPr>
              <a:lnSpc>
                <a:spcPts val="3749"/>
              </a:lnSpc>
            </a:pPr>
            <a:endParaRPr lang="en-US" sz="2499">
              <a:solidFill>
                <a:srgbClr val="FFFFFF"/>
              </a:solidFill>
              <a:latin typeface="Graphik 3"/>
            </a:endParaRPr>
          </a:p>
          <a:p>
            <a:pPr>
              <a:lnSpc>
                <a:spcPts val="3749"/>
              </a:lnSpc>
            </a:pPr>
            <a:r>
              <a:rPr lang="en-US" sz="2499">
                <a:solidFill>
                  <a:srgbClr val="FFFFFF"/>
                </a:solidFill>
                <a:latin typeface="Graphik 3"/>
              </a:rPr>
              <a:t>Tree Equity mapping tool calculates a score for all 150,000 neighborhoods and 486 municipalities in urbanized areas across continental US.</a:t>
            </a:r>
          </a:p>
          <a:p>
            <a:pPr algn="l">
              <a:lnSpc>
                <a:spcPts val="3749"/>
              </a:lnSpc>
            </a:pPr>
            <a:endParaRPr lang="en-US" sz="2499">
              <a:solidFill>
                <a:srgbClr val="FFFFFF"/>
              </a:solidFill>
              <a:latin typeface="Graphik 3"/>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3503629" y="5316061"/>
            <a:ext cx="9477382" cy="4640799"/>
          </a:xfrm>
          <a:custGeom>
            <a:avLst/>
            <a:gdLst/>
            <a:ahLst/>
            <a:cxnLst/>
            <a:rect l="l" t="t" r="r" b="b"/>
            <a:pathLst>
              <a:path w="9477382" h="4640799">
                <a:moveTo>
                  <a:pt x="0" y="0"/>
                </a:moveTo>
                <a:lnTo>
                  <a:pt x="9477381" y="0"/>
                </a:lnTo>
                <a:lnTo>
                  <a:pt x="9477381" y="4640799"/>
                </a:lnTo>
                <a:lnTo>
                  <a:pt x="0" y="4640799"/>
                </a:lnTo>
                <a:lnTo>
                  <a:pt x="0" y="0"/>
                </a:lnTo>
                <a:close/>
              </a:path>
            </a:pathLst>
          </a:custGeom>
          <a:blipFill>
            <a:blip r:embed="rId2"/>
            <a:stretch>
              <a:fillRect/>
            </a:stretch>
          </a:blipFill>
        </p:spPr>
      </p:sp>
      <p:sp>
        <p:nvSpPr>
          <p:cNvPr id="3" name="TextBox 3"/>
          <p:cNvSpPr txBox="1"/>
          <p:nvPr/>
        </p:nvSpPr>
        <p:spPr>
          <a:xfrm>
            <a:off x="804721" y="287408"/>
            <a:ext cx="14875196" cy="1123950"/>
          </a:xfrm>
          <a:prstGeom prst="rect">
            <a:avLst/>
          </a:prstGeom>
        </p:spPr>
        <p:txBody>
          <a:bodyPr lIns="0" tIns="0" rIns="0" bIns="0" rtlCol="0" anchor="t">
            <a:spAutoFit/>
          </a:bodyPr>
          <a:lstStyle/>
          <a:p>
            <a:pPr marL="0" lvl="0" indent="0" algn="l">
              <a:lnSpc>
                <a:spcPts val="7800"/>
              </a:lnSpc>
              <a:spcBef>
                <a:spcPct val="0"/>
              </a:spcBef>
            </a:pPr>
            <a:r>
              <a:rPr lang="en-US" sz="6500">
                <a:solidFill>
                  <a:srgbClr val="FFFFFF"/>
                </a:solidFill>
                <a:latin typeface="Graphik 1"/>
              </a:rPr>
              <a:t>EPA EJ  Resources and Workshops</a:t>
            </a:r>
          </a:p>
        </p:txBody>
      </p:sp>
      <p:sp>
        <p:nvSpPr>
          <p:cNvPr id="4" name="TextBox 4"/>
          <p:cNvSpPr txBox="1"/>
          <p:nvPr/>
        </p:nvSpPr>
        <p:spPr>
          <a:xfrm>
            <a:off x="559496" y="1511777"/>
            <a:ext cx="17169007" cy="3632835"/>
          </a:xfrm>
          <a:prstGeom prst="rect">
            <a:avLst/>
          </a:prstGeom>
        </p:spPr>
        <p:txBody>
          <a:bodyPr lIns="0" tIns="0" rIns="0" bIns="0" rtlCol="0" anchor="t">
            <a:spAutoFit/>
          </a:bodyPr>
          <a:lstStyle/>
          <a:p>
            <a:pPr>
              <a:lnSpc>
                <a:spcPts val="3600"/>
              </a:lnSpc>
            </a:pPr>
            <a:r>
              <a:rPr lang="en-US" sz="2400">
                <a:solidFill>
                  <a:srgbClr val="FFFFFF"/>
                </a:solidFill>
                <a:latin typeface="Open Sans"/>
              </a:rPr>
              <a:t>Grants, resources, strategic planning, and partnerships.</a:t>
            </a:r>
          </a:p>
          <a:p>
            <a:pPr>
              <a:lnSpc>
                <a:spcPts val="3600"/>
              </a:lnSpc>
            </a:pPr>
            <a:endParaRPr lang="en-US" sz="2400">
              <a:solidFill>
                <a:srgbClr val="FFFFFF"/>
              </a:solidFill>
              <a:latin typeface="Open Sans"/>
            </a:endParaRPr>
          </a:p>
          <a:p>
            <a:pPr>
              <a:lnSpc>
                <a:spcPts val="3600"/>
              </a:lnSpc>
            </a:pPr>
            <a:r>
              <a:rPr lang="en-US" sz="2400">
                <a:solidFill>
                  <a:srgbClr val="FFFFFF"/>
                </a:solidFill>
                <a:latin typeface="Open Sans"/>
              </a:rPr>
              <a:t>Growing Grassroots: Building Capacity for EJ Work - Five Part Workshop Series</a:t>
            </a:r>
          </a:p>
          <a:p>
            <a:pPr marL="1036323" lvl="2" indent="-345441">
              <a:lnSpc>
                <a:spcPts val="3600"/>
              </a:lnSpc>
              <a:buFont typeface="Arial"/>
              <a:buChar char="⚬"/>
            </a:pPr>
            <a:r>
              <a:rPr lang="en-US" sz="2400">
                <a:solidFill>
                  <a:srgbClr val="FFFFFF"/>
                </a:solidFill>
                <a:latin typeface="Open Sans"/>
              </a:rPr>
              <a:t>Online Mapping and Data Collection</a:t>
            </a:r>
          </a:p>
          <a:p>
            <a:pPr marL="1036323" lvl="2" indent="-345441">
              <a:lnSpc>
                <a:spcPts val="3600"/>
              </a:lnSpc>
              <a:buFont typeface="Arial"/>
              <a:buChar char="⚬"/>
            </a:pPr>
            <a:r>
              <a:rPr lang="en-US" sz="2400">
                <a:solidFill>
                  <a:srgbClr val="FFFFFF"/>
                </a:solidFill>
                <a:latin typeface="Open Sans"/>
              </a:rPr>
              <a:t>Achieving Equitable Development in Communities</a:t>
            </a:r>
          </a:p>
          <a:p>
            <a:pPr marL="1036323" lvl="2" indent="-345441">
              <a:lnSpc>
                <a:spcPts val="3600"/>
              </a:lnSpc>
              <a:buFont typeface="Arial"/>
              <a:buChar char="⚬"/>
            </a:pPr>
            <a:r>
              <a:rPr lang="en-US" sz="2400">
                <a:solidFill>
                  <a:srgbClr val="FFFFFF"/>
                </a:solidFill>
                <a:latin typeface="Open Sans"/>
              </a:rPr>
              <a:t>Navigating &amp; Getting to Know your Local, State, and Federal Environmental Agencies</a:t>
            </a:r>
          </a:p>
          <a:p>
            <a:pPr marL="1036323" lvl="2" indent="-345441">
              <a:lnSpc>
                <a:spcPts val="3600"/>
              </a:lnSpc>
              <a:buFont typeface="Arial"/>
              <a:buChar char="⚬"/>
            </a:pPr>
            <a:r>
              <a:rPr lang="en-US" sz="2400">
                <a:solidFill>
                  <a:srgbClr val="FFFFFF"/>
                </a:solidFill>
                <a:latin typeface="Open Sans"/>
              </a:rPr>
              <a:t>Accessing Funding for Communities</a:t>
            </a:r>
          </a:p>
          <a:p>
            <a:pPr marL="1036323" lvl="2" indent="-345441" algn="l">
              <a:lnSpc>
                <a:spcPts val="3600"/>
              </a:lnSpc>
              <a:buFont typeface="Arial"/>
              <a:buChar char="⚬"/>
            </a:pPr>
            <a:r>
              <a:rPr lang="en-US" sz="2400">
                <a:solidFill>
                  <a:srgbClr val="FFFFFF"/>
                </a:solidFill>
                <a:latin typeface="Open Sans"/>
              </a:rPr>
              <a:t>Understanding What’s in My Drinking Water.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352681" y="917634"/>
            <a:ext cx="5959595" cy="2072903"/>
          </a:xfrm>
          <a:custGeom>
            <a:avLst/>
            <a:gdLst/>
            <a:ahLst/>
            <a:cxnLst/>
            <a:rect l="l" t="t" r="r" b="b"/>
            <a:pathLst>
              <a:path w="5959595" h="2072903">
                <a:moveTo>
                  <a:pt x="0" y="0"/>
                </a:moveTo>
                <a:lnTo>
                  <a:pt x="5959595" y="0"/>
                </a:lnTo>
                <a:lnTo>
                  <a:pt x="5959595" y="2072902"/>
                </a:lnTo>
                <a:lnTo>
                  <a:pt x="0" y="2072902"/>
                </a:lnTo>
                <a:lnTo>
                  <a:pt x="0" y="0"/>
                </a:lnTo>
                <a:close/>
              </a:path>
            </a:pathLst>
          </a:custGeom>
          <a:blipFill>
            <a:blip r:embed="rId2"/>
            <a:stretch>
              <a:fillRect/>
            </a:stretch>
          </a:blipFill>
        </p:spPr>
      </p:sp>
      <p:sp>
        <p:nvSpPr>
          <p:cNvPr id="3" name="Freeform 3"/>
          <p:cNvSpPr/>
          <p:nvPr/>
        </p:nvSpPr>
        <p:spPr>
          <a:xfrm>
            <a:off x="2640462" y="4247671"/>
            <a:ext cx="13007076" cy="5663287"/>
          </a:xfrm>
          <a:custGeom>
            <a:avLst/>
            <a:gdLst/>
            <a:ahLst/>
            <a:cxnLst/>
            <a:rect l="l" t="t" r="r" b="b"/>
            <a:pathLst>
              <a:path w="13007076" h="5663287">
                <a:moveTo>
                  <a:pt x="0" y="0"/>
                </a:moveTo>
                <a:lnTo>
                  <a:pt x="13007076" y="0"/>
                </a:lnTo>
                <a:lnTo>
                  <a:pt x="13007076" y="5663287"/>
                </a:lnTo>
                <a:lnTo>
                  <a:pt x="0" y="5663287"/>
                </a:lnTo>
                <a:lnTo>
                  <a:pt x="0" y="0"/>
                </a:lnTo>
                <a:close/>
              </a:path>
            </a:pathLst>
          </a:custGeom>
          <a:blipFill>
            <a:blip r:embed="rId3"/>
            <a:stretch>
              <a:fillRect/>
            </a:stretch>
          </a:blipFill>
        </p:spPr>
      </p:sp>
      <p:sp>
        <p:nvSpPr>
          <p:cNvPr id="4" name="TextBox 4"/>
          <p:cNvSpPr txBox="1"/>
          <p:nvPr/>
        </p:nvSpPr>
        <p:spPr>
          <a:xfrm>
            <a:off x="6686910" y="523963"/>
            <a:ext cx="11297569" cy="3225165"/>
          </a:xfrm>
          <a:prstGeom prst="rect">
            <a:avLst/>
          </a:prstGeom>
        </p:spPr>
        <p:txBody>
          <a:bodyPr lIns="0" tIns="0" rIns="0" bIns="0" rtlCol="0" anchor="t">
            <a:spAutoFit/>
          </a:bodyPr>
          <a:lstStyle/>
          <a:p>
            <a:pPr>
              <a:lnSpc>
                <a:spcPts val="3150"/>
              </a:lnSpc>
            </a:pPr>
            <a:r>
              <a:rPr lang="en-US" sz="2100">
                <a:solidFill>
                  <a:srgbClr val="FFFFFF"/>
                </a:solidFill>
                <a:latin typeface="Graphik 3"/>
              </a:rPr>
              <a:t>The EPN is focused on building the capacity of environmental agencies and the communities they serve to truly address the most urgent health and environmental crises.</a:t>
            </a:r>
          </a:p>
          <a:p>
            <a:pPr>
              <a:lnSpc>
                <a:spcPts val="3150"/>
              </a:lnSpc>
            </a:pPr>
            <a:endParaRPr lang="en-US" sz="2100">
              <a:solidFill>
                <a:srgbClr val="FFFFFF"/>
              </a:solidFill>
              <a:latin typeface="Graphik 3"/>
            </a:endParaRPr>
          </a:p>
          <a:p>
            <a:pPr marL="453390" lvl="1" indent="-226695">
              <a:lnSpc>
                <a:spcPts val="3150"/>
              </a:lnSpc>
              <a:buFont typeface="Arial"/>
              <a:buChar char="•"/>
            </a:pPr>
            <a:r>
              <a:rPr lang="en-US" sz="2100">
                <a:solidFill>
                  <a:srgbClr val="FFFFFF"/>
                </a:solidFill>
                <a:latin typeface="Graphik 3"/>
              </a:rPr>
              <a:t>Provide TA and training to communities of color and low-income communities, non-profits, and under-resourced state, local, and tribal government agencies serving those communities.</a:t>
            </a:r>
          </a:p>
          <a:p>
            <a:pPr marL="453390" lvl="1" indent="-226695">
              <a:lnSpc>
                <a:spcPts val="3150"/>
              </a:lnSpc>
              <a:buFont typeface="Arial"/>
              <a:buChar char="•"/>
            </a:pPr>
            <a:r>
              <a:rPr lang="en-US" sz="2100">
                <a:solidFill>
                  <a:srgbClr val="FFFFFF"/>
                </a:solidFill>
                <a:latin typeface="Graphik 3"/>
              </a:rPr>
              <a:t>Train and mentor EPA staff and recruit underrepresented populations to work at EPA.</a:t>
            </a:r>
          </a:p>
          <a:p>
            <a:pPr marL="453390" lvl="1" indent="-226695" algn="l">
              <a:lnSpc>
                <a:spcPts val="3150"/>
              </a:lnSpc>
              <a:buFont typeface="Arial"/>
              <a:buChar char="•"/>
            </a:pPr>
            <a:r>
              <a:rPr lang="en-US" sz="2100">
                <a:solidFill>
                  <a:srgbClr val="FFFFFF"/>
                </a:solidFill>
                <a:latin typeface="Graphik 3"/>
              </a:rPr>
              <a:t>Educate congress and serve as expert resource.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56731" y="297314"/>
            <a:ext cx="5417708" cy="1887332"/>
          </a:xfrm>
          <a:custGeom>
            <a:avLst/>
            <a:gdLst/>
            <a:ahLst/>
            <a:cxnLst/>
            <a:rect l="l" t="t" r="r" b="b"/>
            <a:pathLst>
              <a:path w="5417708" h="1887332">
                <a:moveTo>
                  <a:pt x="0" y="0"/>
                </a:moveTo>
                <a:lnTo>
                  <a:pt x="5417708" y="0"/>
                </a:lnTo>
                <a:lnTo>
                  <a:pt x="5417708" y="1887332"/>
                </a:lnTo>
                <a:lnTo>
                  <a:pt x="0" y="1887332"/>
                </a:lnTo>
                <a:lnTo>
                  <a:pt x="0" y="0"/>
                </a:lnTo>
                <a:close/>
              </a:path>
            </a:pathLst>
          </a:custGeom>
          <a:blipFill>
            <a:blip r:embed="rId2"/>
            <a:stretch>
              <a:fillRect/>
            </a:stretch>
          </a:blipFill>
        </p:spPr>
      </p:sp>
      <p:sp>
        <p:nvSpPr>
          <p:cNvPr id="3" name="Freeform 3"/>
          <p:cNvSpPr/>
          <p:nvPr/>
        </p:nvSpPr>
        <p:spPr>
          <a:xfrm>
            <a:off x="2765585" y="3935765"/>
            <a:ext cx="13335197" cy="5992680"/>
          </a:xfrm>
          <a:custGeom>
            <a:avLst/>
            <a:gdLst/>
            <a:ahLst/>
            <a:cxnLst/>
            <a:rect l="l" t="t" r="r" b="b"/>
            <a:pathLst>
              <a:path w="13335197" h="5992680">
                <a:moveTo>
                  <a:pt x="0" y="0"/>
                </a:moveTo>
                <a:lnTo>
                  <a:pt x="13335197" y="0"/>
                </a:lnTo>
                <a:lnTo>
                  <a:pt x="13335197" y="5992680"/>
                </a:lnTo>
                <a:lnTo>
                  <a:pt x="0" y="5992680"/>
                </a:lnTo>
                <a:lnTo>
                  <a:pt x="0" y="0"/>
                </a:lnTo>
                <a:close/>
              </a:path>
            </a:pathLst>
          </a:custGeom>
          <a:blipFill>
            <a:blip r:embed="rId3"/>
            <a:stretch>
              <a:fillRect/>
            </a:stretch>
          </a:blipFill>
        </p:spPr>
      </p:sp>
      <p:sp>
        <p:nvSpPr>
          <p:cNvPr id="4" name="Freeform 4"/>
          <p:cNvSpPr/>
          <p:nvPr/>
        </p:nvSpPr>
        <p:spPr>
          <a:xfrm rot="3263213" flipH="1">
            <a:off x="13835401" y="1200594"/>
            <a:ext cx="2180420" cy="1613511"/>
          </a:xfrm>
          <a:custGeom>
            <a:avLst/>
            <a:gdLst/>
            <a:ahLst/>
            <a:cxnLst/>
            <a:rect l="l" t="t" r="r" b="b"/>
            <a:pathLst>
              <a:path w="2180420" h="1613511">
                <a:moveTo>
                  <a:pt x="2180420" y="0"/>
                </a:moveTo>
                <a:lnTo>
                  <a:pt x="0" y="0"/>
                </a:lnTo>
                <a:lnTo>
                  <a:pt x="0" y="1613511"/>
                </a:lnTo>
                <a:lnTo>
                  <a:pt x="2180420" y="1613511"/>
                </a:lnTo>
                <a:lnTo>
                  <a:pt x="218042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906156" y="3363435"/>
            <a:ext cx="2454147" cy="1598263"/>
          </a:xfrm>
          <a:custGeom>
            <a:avLst/>
            <a:gdLst/>
            <a:ahLst/>
            <a:cxnLst/>
            <a:rect l="l" t="t" r="r" b="b"/>
            <a:pathLst>
              <a:path w="2454147" h="1598263">
                <a:moveTo>
                  <a:pt x="0" y="0"/>
                </a:moveTo>
                <a:lnTo>
                  <a:pt x="2454146" y="0"/>
                </a:lnTo>
                <a:lnTo>
                  <a:pt x="2454146" y="1598263"/>
                </a:lnTo>
                <a:lnTo>
                  <a:pt x="0" y="15982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8665348" y="395288"/>
            <a:ext cx="6128872" cy="1266825"/>
          </a:xfrm>
          <a:prstGeom prst="rect">
            <a:avLst/>
          </a:prstGeom>
        </p:spPr>
        <p:txBody>
          <a:bodyPr lIns="0" tIns="0" rIns="0" bIns="0" rtlCol="0" anchor="t">
            <a:spAutoFit/>
          </a:bodyPr>
          <a:lstStyle/>
          <a:p>
            <a:pPr marL="0" lvl="0" indent="0" algn="ctr">
              <a:lnSpc>
                <a:spcPts val="9990"/>
              </a:lnSpc>
              <a:spcBef>
                <a:spcPct val="0"/>
              </a:spcBef>
            </a:pPr>
            <a:r>
              <a:rPr lang="en-US" sz="8325">
                <a:solidFill>
                  <a:srgbClr val="FFFFFF"/>
                </a:solidFill>
                <a:latin typeface="Open Sans Bold"/>
              </a:rPr>
              <a:t>Join us!</a:t>
            </a:r>
          </a:p>
        </p:txBody>
      </p:sp>
      <p:sp>
        <p:nvSpPr>
          <p:cNvPr id="7" name="TextBox 7"/>
          <p:cNvSpPr txBox="1"/>
          <p:nvPr/>
        </p:nvSpPr>
        <p:spPr>
          <a:xfrm>
            <a:off x="6339591" y="2525235"/>
            <a:ext cx="7944594" cy="838200"/>
          </a:xfrm>
          <a:prstGeom prst="rect">
            <a:avLst/>
          </a:prstGeom>
        </p:spPr>
        <p:txBody>
          <a:bodyPr lIns="0" tIns="0" rIns="0" bIns="0" rtlCol="0" anchor="t">
            <a:spAutoFit/>
          </a:bodyPr>
          <a:lstStyle/>
          <a:p>
            <a:pPr algn="ctr">
              <a:lnSpc>
                <a:spcPts val="5880"/>
              </a:lnSpc>
              <a:spcBef>
                <a:spcPct val="0"/>
              </a:spcBef>
            </a:pPr>
            <a:r>
              <a:rPr lang="en-US" sz="4900">
                <a:solidFill>
                  <a:srgbClr val="FFFFFF"/>
                </a:solidFill>
                <a:latin typeface="Graphik 3"/>
              </a:rPr>
              <a:t>ignitingimpacttogether.org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3" name="Freeform 3"/>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4" name="AutoShape 4"/>
          <p:cNvSpPr/>
          <p:nvPr/>
        </p:nvSpPr>
        <p:spPr>
          <a:xfrm flipV="1">
            <a:off x="-1350" y="9100706"/>
            <a:ext cx="9705642" cy="0"/>
          </a:xfrm>
          <a:prstGeom prst="line">
            <a:avLst/>
          </a:prstGeom>
          <a:ln w="38100" cap="flat">
            <a:solidFill>
              <a:srgbClr val="FFFFFF"/>
            </a:solidFill>
            <a:prstDash val="solid"/>
            <a:headEnd type="none" w="sm" len="sm"/>
            <a:tailEnd type="none" w="sm" len="sm"/>
          </a:ln>
        </p:spPr>
      </p:sp>
      <p:grpSp>
        <p:nvGrpSpPr>
          <p:cNvPr id="9" name="Group 8">
            <a:extLst>
              <a:ext uri="{FF2B5EF4-FFF2-40B4-BE49-F238E27FC236}">
                <a16:creationId xmlns:a16="http://schemas.microsoft.com/office/drawing/2014/main" id="{FE5FFB07-C387-4286-BA99-293129A32551}"/>
              </a:ext>
            </a:extLst>
          </p:cNvPr>
          <p:cNvGrpSpPr/>
          <p:nvPr/>
        </p:nvGrpSpPr>
        <p:grpSpPr>
          <a:xfrm>
            <a:off x="3996474" y="1266194"/>
            <a:ext cx="10295052" cy="7502519"/>
            <a:chOff x="3996474" y="1266194"/>
            <a:chExt cx="10295052" cy="7502519"/>
          </a:xfrm>
        </p:grpSpPr>
        <p:sp>
          <p:nvSpPr>
            <p:cNvPr id="2" name="Freeform 2"/>
            <p:cNvSpPr/>
            <p:nvPr/>
          </p:nvSpPr>
          <p:spPr>
            <a:xfrm>
              <a:off x="3996474" y="1266194"/>
              <a:ext cx="10295052" cy="7502519"/>
            </a:xfrm>
            <a:custGeom>
              <a:avLst/>
              <a:gdLst/>
              <a:ahLst/>
              <a:cxnLst/>
              <a:rect l="l" t="t" r="r" b="b"/>
              <a:pathLst>
                <a:path w="10295052" h="7502519">
                  <a:moveTo>
                    <a:pt x="0" y="0"/>
                  </a:moveTo>
                  <a:lnTo>
                    <a:pt x="10295052" y="0"/>
                  </a:lnTo>
                  <a:lnTo>
                    <a:pt x="10295052" y="7502519"/>
                  </a:lnTo>
                  <a:lnTo>
                    <a:pt x="0" y="7502519"/>
                  </a:lnTo>
                  <a:lnTo>
                    <a:pt x="0" y="0"/>
                  </a:lnTo>
                  <a:close/>
                </a:path>
              </a:pathLst>
            </a:custGeom>
            <a:blipFill>
              <a:blip r:embed="rId3"/>
              <a:stretch>
                <a:fillRect/>
              </a:stretch>
            </a:blipFill>
          </p:spPr>
        </p:sp>
        <p:grpSp>
          <p:nvGrpSpPr>
            <p:cNvPr id="5" name="Group 5"/>
            <p:cNvGrpSpPr/>
            <p:nvPr/>
          </p:nvGrpSpPr>
          <p:grpSpPr>
            <a:xfrm>
              <a:off x="10214459" y="5648254"/>
              <a:ext cx="1464496" cy="627819"/>
              <a:chOff x="0" y="0"/>
              <a:chExt cx="385711" cy="165351"/>
            </a:xfrm>
          </p:grpSpPr>
          <p:sp>
            <p:nvSpPr>
              <p:cNvPr id="6" name="Freeform 6"/>
              <p:cNvSpPr/>
              <p:nvPr/>
            </p:nvSpPr>
            <p:spPr>
              <a:xfrm>
                <a:off x="0" y="0"/>
                <a:ext cx="385711" cy="165351"/>
              </a:xfrm>
              <a:custGeom>
                <a:avLst/>
                <a:gdLst/>
                <a:ahLst/>
                <a:cxnLst/>
                <a:rect l="l" t="t" r="r" b="b"/>
                <a:pathLst>
                  <a:path w="385711" h="165351">
                    <a:moveTo>
                      <a:pt x="0" y="0"/>
                    </a:moveTo>
                    <a:lnTo>
                      <a:pt x="385711" y="0"/>
                    </a:lnTo>
                    <a:lnTo>
                      <a:pt x="385711" y="165351"/>
                    </a:lnTo>
                    <a:lnTo>
                      <a:pt x="0" y="165351"/>
                    </a:lnTo>
                    <a:close/>
                  </a:path>
                </a:pathLst>
              </a:custGeom>
              <a:solidFill>
                <a:srgbClr val="FFFFFF"/>
              </a:solidFill>
            </p:spPr>
          </p:sp>
          <p:sp>
            <p:nvSpPr>
              <p:cNvPr id="7" name="TextBox 7"/>
              <p:cNvSpPr txBox="1"/>
              <p:nvPr/>
            </p:nvSpPr>
            <p:spPr>
              <a:xfrm>
                <a:off x="0" y="-47625"/>
                <a:ext cx="385711" cy="212976"/>
              </a:xfrm>
              <a:prstGeom prst="rect">
                <a:avLst/>
              </a:prstGeom>
            </p:spPr>
            <p:txBody>
              <a:bodyPr lIns="50800" tIns="50800" rIns="50800" bIns="50800" rtlCol="0" anchor="ctr"/>
              <a:lstStyle/>
              <a:p>
                <a:pPr algn="ctr">
                  <a:lnSpc>
                    <a:spcPts val="1680"/>
                  </a:lnSpc>
                </a:pPr>
                <a:r>
                  <a:rPr lang="en-US" sz="1200">
                    <a:solidFill>
                      <a:srgbClr val="000000"/>
                    </a:solidFill>
                    <a:latin typeface="Arial"/>
                  </a:rPr>
                  <a:t>Advance economic opportunity</a:t>
                </a:r>
              </a:p>
            </p:txBody>
          </p:sp>
        </p:grpSp>
      </p:grpSp>
      <p:sp>
        <p:nvSpPr>
          <p:cNvPr id="8" name="TextBox 8"/>
          <p:cNvSpPr txBox="1"/>
          <p:nvPr/>
        </p:nvSpPr>
        <p:spPr>
          <a:xfrm>
            <a:off x="1836571" y="-404317"/>
            <a:ext cx="14771968" cy="1607010"/>
          </a:xfrm>
          <a:prstGeom prst="rect">
            <a:avLst/>
          </a:prstGeom>
        </p:spPr>
        <p:txBody>
          <a:bodyPr lIns="0" tIns="0" rIns="0" bIns="0" rtlCol="0" anchor="t">
            <a:spAutoFit/>
          </a:bodyPr>
          <a:lstStyle/>
          <a:p>
            <a:pPr algn="ctr">
              <a:lnSpc>
                <a:spcPts val="12990"/>
              </a:lnSpc>
              <a:spcBef>
                <a:spcPct val="0"/>
              </a:spcBef>
            </a:pPr>
            <a:r>
              <a:rPr lang="en-US" sz="6495" spc="253">
                <a:solidFill>
                  <a:srgbClr val="FFFFFF"/>
                </a:solidFill>
                <a:latin typeface="Graphik 1"/>
              </a:rPr>
              <a:t>National Equity Framework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11119614" y="6622165"/>
            <a:ext cx="7168386" cy="2862080"/>
          </a:xfrm>
          <a:custGeom>
            <a:avLst/>
            <a:gdLst/>
            <a:ahLst/>
            <a:cxnLst/>
            <a:rect l="l" t="t" r="r" b="b"/>
            <a:pathLst>
              <a:path w="7168386" h="2862080">
                <a:moveTo>
                  <a:pt x="0" y="0"/>
                </a:moveTo>
                <a:lnTo>
                  <a:pt x="7168386" y="0"/>
                </a:lnTo>
                <a:lnTo>
                  <a:pt x="7168386" y="2862080"/>
                </a:lnTo>
                <a:lnTo>
                  <a:pt x="0" y="2862080"/>
                </a:lnTo>
                <a:lnTo>
                  <a:pt x="0" y="0"/>
                </a:lnTo>
                <a:close/>
              </a:path>
            </a:pathLst>
          </a:custGeom>
          <a:blipFill>
            <a:blip r:embed="rId2"/>
            <a:stretch>
              <a:fillRect t="-27503" b="-137672"/>
            </a:stretch>
          </a:blipFill>
        </p:spPr>
      </p:sp>
      <p:sp>
        <p:nvSpPr>
          <p:cNvPr id="3" name="Freeform 3"/>
          <p:cNvSpPr/>
          <p:nvPr/>
        </p:nvSpPr>
        <p:spPr>
          <a:xfrm>
            <a:off x="7440172" y="6622165"/>
            <a:ext cx="3584193" cy="2862080"/>
          </a:xfrm>
          <a:custGeom>
            <a:avLst/>
            <a:gdLst/>
            <a:ahLst/>
            <a:cxnLst/>
            <a:rect l="l" t="t" r="r" b="b"/>
            <a:pathLst>
              <a:path w="3584193" h="2862080">
                <a:moveTo>
                  <a:pt x="0" y="0"/>
                </a:moveTo>
                <a:lnTo>
                  <a:pt x="3584192" y="0"/>
                </a:lnTo>
                <a:lnTo>
                  <a:pt x="3584192" y="2862080"/>
                </a:lnTo>
                <a:lnTo>
                  <a:pt x="0" y="2862080"/>
                </a:lnTo>
                <a:lnTo>
                  <a:pt x="0" y="0"/>
                </a:lnTo>
                <a:close/>
              </a:path>
            </a:pathLst>
          </a:custGeom>
          <a:blipFill>
            <a:blip r:embed="rId3"/>
            <a:stretch>
              <a:fillRect l="-3194" r="-16585"/>
            </a:stretch>
          </a:blipFill>
        </p:spPr>
      </p:sp>
      <p:sp>
        <p:nvSpPr>
          <p:cNvPr id="4" name="Freeform 4"/>
          <p:cNvSpPr/>
          <p:nvPr/>
        </p:nvSpPr>
        <p:spPr>
          <a:xfrm>
            <a:off x="12000548" y="802755"/>
            <a:ext cx="5406518" cy="5724160"/>
          </a:xfrm>
          <a:custGeom>
            <a:avLst/>
            <a:gdLst/>
            <a:ahLst/>
            <a:cxnLst/>
            <a:rect l="l" t="t" r="r" b="b"/>
            <a:pathLst>
              <a:path w="5406518" h="5724160">
                <a:moveTo>
                  <a:pt x="0" y="0"/>
                </a:moveTo>
                <a:lnTo>
                  <a:pt x="5406518" y="0"/>
                </a:lnTo>
                <a:lnTo>
                  <a:pt x="5406518" y="5724160"/>
                </a:lnTo>
                <a:lnTo>
                  <a:pt x="0" y="5724160"/>
                </a:lnTo>
                <a:lnTo>
                  <a:pt x="0" y="0"/>
                </a:lnTo>
                <a:close/>
              </a:path>
            </a:pathLst>
          </a:custGeom>
          <a:blipFill>
            <a:blip r:embed="rId4"/>
            <a:stretch>
              <a:fillRect l="-31915" r="-31915"/>
            </a:stretch>
          </a:blipFill>
        </p:spPr>
      </p:sp>
      <p:sp>
        <p:nvSpPr>
          <p:cNvPr id="5" name="Freeform 5"/>
          <p:cNvSpPr/>
          <p:nvPr/>
        </p:nvSpPr>
        <p:spPr>
          <a:xfrm>
            <a:off x="7440172" y="802755"/>
            <a:ext cx="3584193" cy="5724160"/>
          </a:xfrm>
          <a:custGeom>
            <a:avLst/>
            <a:gdLst/>
            <a:ahLst/>
            <a:cxnLst/>
            <a:rect l="l" t="t" r="r" b="b"/>
            <a:pathLst>
              <a:path w="3584193" h="5724160">
                <a:moveTo>
                  <a:pt x="0" y="0"/>
                </a:moveTo>
                <a:lnTo>
                  <a:pt x="3584192" y="0"/>
                </a:lnTo>
                <a:lnTo>
                  <a:pt x="3584192" y="5724160"/>
                </a:lnTo>
                <a:lnTo>
                  <a:pt x="0" y="5724160"/>
                </a:lnTo>
                <a:lnTo>
                  <a:pt x="0" y="0"/>
                </a:lnTo>
                <a:close/>
              </a:path>
            </a:pathLst>
          </a:custGeom>
          <a:blipFill>
            <a:blip r:embed="rId5"/>
            <a:stretch>
              <a:fillRect l="-13037" r="-10816"/>
            </a:stretch>
          </a:blipFill>
        </p:spPr>
      </p:sp>
      <p:sp>
        <p:nvSpPr>
          <p:cNvPr id="6" name="AutoShape 6"/>
          <p:cNvSpPr/>
          <p:nvPr/>
        </p:nvSpPr>
        <p:spPr>
          <a:xfrm>
            <a:off x="7057410" y="0"/>
            <a:ext cx="0" cy="10550328"/>
          </a:xfrm>
          <a:prstGeom prst="line">
            <a:avLst/>
          </a:prstGeom>
          <a:ln w="9525" cap="flat">
            <a:solidFill>
              <a:srgbClr val="FFFFFF"/>
            </a:solidFill>
            <a:prstDash val="solid"/>
            <a:headEnd type="none" w="sm" len="sm"/>
            <a:tailEnd type="none" w="sm" len="sm"/>
          </a:ln>
        </p:spPr>
      </p:sp>
      <p:sp>
        <p:nvSpPr>
          <p:cNvPr id="7" name="AutoShape 7"/>
          <p:cNvSpPr/>
          <p:nvPr/>
        </p:nvSpPr>
        <p:spPr>
          <a:xfrm>
            <a:off x="0" y="2395537"/>
            <a:ext cx="7052647" cy="0"/>
          </a:xfrm>
          <a:prstGeom prst="line">
            <a:avLst/>
          </a:prstGeom>
          <a:ln w="9525" cap="flat">
            <a:solidFill>
              <a:srgbClr val="FFFFFF"/>
            </a:solidFill>
            <a:prstDash val="solid"/>
            <a:headEnd type="none" w="sm" len="sm"/>
            <a:tailEnd type="none" w="sm" len="sm"/>
          </a:ln>
        </p:spPr>
      </p:sp>
      <p:sp>
        <p:nvSpPr>
          <p:cNvPr id="8" name="TextBox 8"/>
          <p:cNvSpPr txBox="1"/>
          <p:nvPr/>
        </p:nvSpPr>
        <p:spPr>
          <a:xfrm>
            <a:off x="758924" y="95250"/>
            <a:ext cx="5671978" cy="2295525"/>
          </a:xfrm>
          <a:prstGeom prst="rect">
            <a:avLst/>
          </a:prstGeom>
        </p:spPr>
        <p:txBody>
          <a:bodyPr lIns="0" tIns="0" rIns="0" bIns="0" rtlCol="0" anchor="t">
            <a:spAutoFit/>
          </a:bodyPr>
          <a:lstStyle/>
          <a:p>
            <a:pPr marL="0" lvl="0" indent="0">
              <a:lnSpc>
                <a:spcPts val="5819"/>
              </a:lnSpc>
            </a:pPr>
            <a:r>
              <a:rPr lang="en-US" sz="4849">
                <a:solidFill>
                  <a:srgbClr val="FFFFFF"/>
                </a:solidFill>
                <a:latin typeface="Graphik 1"/>
              </a:rPr>
              <a:t>Environmental Justice Strategy Workgroup</a:t>
            </a:r>
          </a:p>
        </p:txBody>
      </p:sp>
      <p:sp>
        <p:nvSpPr>
          <p:cNvPr id="9" name="TextBox 9"/>
          <p:cNvSpPr txBox="1"/>
          <p:nvPr/>
        </p:nvSpPr>
        <p:spPr>
          <a:xfrm>
            <a:off x="621745" y="2779709"/>
            <a:ext cx="5809158" cy="6704536"/>
          </a:xfrm>
          <a:prstGeom prst="rect">
            <a:avLst/>
          </a:prstGeom>
        </p:spPr>
        <p:txBody>
          <a:bodyPr lIns="0" tIns="0" rIns="0" bIns="0" rtlCol="0" anchor="t">
            <a:spAutoFit/>
          </a:bodyPr>
          <a:lstStyle/>
          <a:p>
            <a:pPr marL="679471" lvl="1" indent="-339736">
              <a:lnSpc>
                <a:spcPts val="3776"/>
              </a:lnSpc>
              <a:buFont typeface="Arial"/>
              <a:buChar char="•"/>
            </a:pPr>
            <a:r>
              <a:rPr lang="en-US" sz="3147" spc="242">
                <a:solidFill>
                  <a:srgbClr val="FFFFFF"/>
                </a:solidFill>
                <a:latin typeface="Graphik 3"/>
              </a:rPr>
              <a:t>Kicked off 2020 with Co-Chairs:</a:t>
            </a:r>
          </a:p>
          <a:p>
            <a:pPr marL="1358943" lvl="2" indent="-452981">
              <a:lnSpc>
                <a:spcPts val="3808"/>
              </a:lnSpc>
              <a:buFont typeface="Arial"/>
              <a:buChar char="⚬"/>
            </a:pPr>
            <a:r>
              <a:rPr lang="en-US" sz="3147" spc="242">
                <a:solidFill>
                  <a:srgbClr val="FFFFFF"/>
                </a:solidFill>
                <a:latin typeface="Graphik 3"/>
              </a:rPr>
              <a:t>Skye Wheeler</a:t>
            </a:r>
          </a:p>
          <a:p>
            <a:pPr marL="1358943" lvl="2" indent="-452981">
              <a:lnSpc>
                <a:spcPts val="3808"/>
              </a:lnSpc>
              <a:buFont typeface="Arial"/>
              <a:buChar char="⚬"/>
            </a:pPr>
            <a:r>
              <a:rPr lang="en-US" sz="3147" spc="242">
                <a:solidFill>
                  <a:srgbClr val="FFFFFF"/>
                </a:solidFill>
                <a:latin typeface="Graphik 3"/>
              </a:rPr>
              <a:t>Sue Kendig</a:t>
            </a:r>
          </a:p>
          <a:p>
            <a:pPr>
              <a:lnSpc>
                <a:spcPts val="3776"/>
              </a:lnSpc>
            </a:pPr>
            <a:endParaRPr lang="en-US" sz="3147" spc="242">
              <a:solidFill>
                <a:srgbClr val="FFFFFF"/>
              </a:solidFill>
              <a:latin typeface="Graphik 3"/>
            </a:endParaRPr>
          </a:p>
          <a:p>
            <a:pPr marL="679471" lvl="1" indent="-339736">
              <a:lnSpc>
                <a:spcPts val="3776"/>
              </a:lnSpc>
              <a:buFont typeface="Arial"/>
              <a:buChar char="•"/>
            </a:pPr>
            <a:r>
              <a:rPr lang="en-US" sz="3147" spc="242">
                <a:solidFill>
                  <a:srgbClr val="FFFFFF"/>
                </a:solidFill>
                <a:latin typeface="Graphik 3"/>
              </a:rPr>
              <a:t>New Co-Chairs named in 2023:</a:t>
            </a:r>
          </a:p>
          <a:p>
            <a:pPr marL="1358943" lvl="2" indent="-452981">
              <a:lnSpc>
                <a:spcPts val="3808"/>
              </a:lnSpc>
              <a:buFont typeface="Arial"/>
              <a:buChar char="⚬"/>
            </a:pPr>
            <a:r>
              <a:rPr lang="en-US" sz="3147" spc="242">
                <a:solidFill>
                  <a:srgbClr val="FFFFFF"/>
                </a:solidFill>
                <a:latin typeface="Graphik 3"/>
              </a:rPr>
              <a:t>Viviana Alvarado Pacheco</a:t>
            </a:r>
          </a:p>
          <a:p>
            <a:pPr marL="1358943" lvl="2" indent="-452981">
              <a:lnSpc>
                <a:spcPts val="3808"/>
              </a:lnSpc>
              <a:buFont typeface="Arial"/>
              <a:buChar char="⚬"/>
            </a:pPr>
            <a:r>
              <a:rPr lang="en-US" sz="3147" spc="242">
                <a:solidFill>
                  <a:srgbClr val="FFFFFF"/>
                </a:solidFill>
                <a:latin typeface="Graphik 3"/>
              </a:rPr>
              <a:t>Genesis Grenados</a:t>
            </a:r>
          </a:p>
          <a:p>
            <a:pPr marL="679471" lvl="1" indent="-339736">
              <a:lnSpc>
                <a:spcPts val="7867"/>
              </a:lnSpc>
              <a:buFont typeface="Arial"/>
              <a:buChar char="•"/>
            </a:pPr>
            <a:r>
              <a:rPr lang="en-US" sz="3147" spc="242">
                <a:solidFill>
                  <a:srgbClr val="FFFFFF"/>
                </a:solidFill>
                <a:latin typeface="Graphik 3"/>
              </a:rPr>
              <a:t>Bi-Monthly Meetings</a:t>
            </a:r>
          </a:p>
          <a:p>
            <a:pPr marL="679471" lvl="1" indent="-339736">
              <a:lnSpc>
                <a:spcPts val="3493"/>
              </a:lnSpc>
              <a:buFont typeface="Arial"/>
              <a:buChar char="•"/>
            </a:pPr>
            <a:r>
              <a:rPr lang="en-US" sz="3147" spc="242">
                <a:solidFill>
                  <a:srgbClr val="FFFFFF"/>
                </a:solidFill>
                <a:latin typeface="Graphik 3"/>
              </a:rPr>
              <a:t>&gt;100 individuals and organizations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A9BA1"/>
        </a:solidFill>
        <a:effectLst/>
      </p:bgPr>
    </p:bg>
    <p:spTree>
      <p:nvGrpSpPr>
        <p:cNvPr id="1" name=""/>
        <p:cNvGrpSpPr/>
        <p:nvPr/>
      </p:nvGrpSpPr>
      <p:grpSpPr>
        <a:xfrm>
          <a:off x="0" y="0"/>
          <a:ext cx="0" cy="0"/>
          <a:chOff x="0" y="0"/>
          <a:chExt cx="0" cy="0"/>
        </a:xfrm>
      </p:grpSpPr>
      <p:sp>
        <p:nvSpPr>
          <p:cNvPr id="2" name="Freeform 2"/>
          <p:cNvSpPr/>
          <p:nvPr/>
        </p:nvSpPr>
        <p:spPr>
          <a:xfrm>
            <a:off x="-174131" y="0"/>
            <a:ext cx="18462131" cy="10384949"/>
          </a:xfrm>
          <a:custGeom>
            <a:avLst/>
            <a:gdLst/>
            <a:ahLst/>
            <a:cxnLst/>
            <a:rect l="l" t="t" r="r" b="b"/>
            <a:pathLst>
              <a:path w="18462131" h="10384949">
                <a:moveTo>
                  <a:pt x="0" y="0"/>
                </a:moveTo>
                <a:lnTo>
                  <a:pt x="18462131" y="0"/>
                </a:lnTo>
                <a:lnTo>
                  <a:pt x="18462131" y="10384949"/>
                </a:lnTo>
                <a:lnTo>
                  <a:pt x="0" y="10384949"/>
                </a:lnTo>
                <a:lnTo>
                  <a:pt x="0" y="0"/>
                </a:lnTo>
                <a:close/>
              </a:path>
            </a:pathLst>
          </a:custGeom>
          <a:blipFill>
            <a:blip r:embed="rId2">
              <a:alphaModFix amt="83000"/>
            </a:blip>
            <a:stretch>
              <a:fillRect/>
            </a:stretch>
          </a:blipFill>
        </p:spPr>
      </p:sp>
      <p:grpSp>
        <p:nvGrpSpPr>
          <p:cNvPr id="3" name="Group 3"/>
          <p:cNvGrpSpPr/>
          <p:nvPr/>
        </p:nvGrpSpPr>
        <p:grpSpPr>
          <a:xfrm>
            <a:off x="1028700" y="1047750"/>
            <a:ext cx="16230600" cy="7467600"/>
            <a:chOff x="0" y="0"/>
            <a:chExt cx="10191464" cy="4689030"/>
          </a:xfrm>
        </p:grpSpPr>
        <p:sp>
          <p:nvSpPr>
            <p:cNvPr id="4" name="Freeform 4"/>
            <p:cNvSpPr/>
            <p:nvPr/>
          </p:nvSpPr>
          <p:spPr>
            <a:xfrm>
              <a:off x="0" y="0"/>
              <a:ext cx="10191464" cy="4689030"/>
            </a:xfrm>
            <a:custGeom>
              <a:avLst/>
              <a:gdLst/>
              <a:ahLst/>
              <a:cxnLst/>
              <a:rect l="l" t="t" r="r" b="b"/>
              <a:pathLst>
                <a:path w="10191464" h="4689030">
                  <a:moveTo>
                    <a:pt x="0" y="0"/>
                  </a:moveTo>
                  <a:lnTo>
                    <a:pt x="0" y="4689030"/>
                  </a:lnTo>
                  <a:lnTo>
                    <a:pt x="10191464" y="4689030"/>
                  </a:lnTo>
                  <a:lnTo>
                    <a:pt x="10191464" y="0"/>
                  </a:lnTo>
                  <a:lnTo>
                    <a:pt x="0" y="0"/>
                  </a:lnTo>
                  <a:close/>
                  <a:moveTo>
                    <a:pt x="10130504" y="4628071"/>
                  </a:moveTo>
                  <a:lnTo>
                    <a:pt x="59690" y="4628071"/>
                  </a:lnTo>
                  <a:lnTo>
                    <a:pt x="59690" y="59690"/>
                  </a:lnTo>
                  <a:lnTo>
                    <a:pt x="10130504" y="59690"/>
                  </a:lnTo>
                  <a:lnTo>
                    <a:pt x="10130504" y="4628071"/>
                  </a:lnTo>
                  <a:close/>
                </a:path>
              </a:pathLst>
            </a:custGeom>
            <a:solidFill>
              <a:srgbClr val="5B3DB2"/>
            </a:solidFill>
          </p:spPr>
        </p:sp>
      </p:grpSp>
      <p:grpSp>
        <p:nvGrpSpPr>
          <p:cNvPr id="5" name="Group 5"/>
          <p:cNvGrpSpPr/>
          <p:nvPr/>
        </p:nvGrpSpPr>
        <p:grpSpPr>
          <a:xfrm>
            <a:off x="1028700" y="7411641"/>
            <a:ext cx="16230600" cy="1654969"/>
            <a:chOff x="0" y="0"/>
            <a:chExt cx="21640800" cy="2206625"/>
          </a:xfrm>
        </p:grpSpPr>
        <p:sp>
          <p:nvSpPr>
            <p:cNvPr id="6" name="AutoShape 6"/>
            <p:cNvSpPr/>
            <p:nvPr/>
          </p:nvSpPr>
          <p:spPr>
            <a:xfrm>
              <a:off x="0" y="0"/>
              <a:ext cx="21640800" cy="2206625"/>
            </a:xfrm>
            <a:prstGeom prst="rect">
              <a:avLst/>
            </a:prstGeom>
            <a:solidFill>
              <a:srgbClr val="5B3DB2"/>
            </a:solidFill>
          </p:spPr>
        </p:sp>
        <p:sp>
          <p:nvSpPr>
            <p:cNvPr id="7" name="TextBox 7"/>
            <p:cNvSpPr txBox="1"/>
            <p:nvPr/>
          </p:nvSpPr>
          <p:spPr>
            <a:xfrm>
              <a:off x="3517633" y="474662"/>
              <a:ext cx="14605533" cy="1200150"/>
            </a:xfrm>
            <a:prstGeom prst="rect">
              <a:avLst/>
            </a:prstGeom>
          </p:spPr>
          <p:txBody>
            <a:bodyPr lIns="0" tIns="0" rIns="0" bIns="0" rtlCol="0" anchor="t">
              <a:spAutoFit/>
            </a:bodyPr>
            <a:lstStyle/>
            <a:p>
              <a:pPr marL="0" lvl="0" indent="0" algn="ctr">
                <a:lnSpc>
                  <a:spcPts val="3388"/>
                </a:lnSpc>
              </a:pPr>
              <a:r>
                <a:rPr lang="en-US" sz="2823">
                  <a:solidFill>
                    <a:srgbClr val="FFFFFF"/>
                  </a:solidFill>
                  <a:latin typeface="Graphik 3"/>
                </a:rPr>
                <a:t>~ Mom &amp; Baby Action Network Environmental Justice Work Group members</a:t>
              </a:r>
            </a:p>
          </p:txBody>
        </p:sp>
      </p:grpSp>
      <p:grpSp>
        <p:nvGrpSpPr>
          <p:cNvPr id="8" name="Group 8"/>
          <p:cNvGrpSpPr/>
          <p:nvPr/>
        </p:nvGrpSpPr>
        <p:grpSpPr>
          <a:xfrm>
            <a:off x="2113475" y="2022528"/>
            <a:ext cx="14061050" cy="4717944"/>
            <a:chOff x="0" y="0"/>
            <a:chExt cx="3703322" cy="1242586"/>
          </a:xfrm>
        </p:grpSpPr>
        <p:sp>
          <p:nvSpPr>
            <p:cNvPr id="9" name="Freeform 9"/>
            <p:cNvSpPr/>
            <p:nvPr/>
          </p:nvSpPr>
          <p:spPr>
            <a:xfrm>
              <a:off x="0" y="0"/>
              <a:ext cx="3703322" cy="1242586"/>
            </a:xfrm>
            <a:custGeom>
              <a:avLst/>
              <a:gdLst/>
              <a:ahLst/>
              <a:cxnLst/>
              <a:rect l="l" t="t" r="r" b="b"/>
              <a:pathLst>
                <a:path w="3703322" h="1242586">
                  <a:moveTo>
                    <a:pt x="0" y="0"/>
                  </a:moveTo>
                  <a:lnTo>
                    <a:pt x="3703322" y="0"/>
                  </a:lnTo>
                  <a:lnTo>
                    <a:pt x="3703322" y="1242586"/>
                  </a:lnTo>
                  <a:lnTo>
                    <a:pt x="0" y="1242586"/>
                  </a:lnTo>
                  <a:close/>
                </a:path>
              </a:pathLst>
            </a:custGeom>
            <a:solidFill>
              <a:srgbClr val="5B3DB2">
                <a:alpha val="66667"/>
              </a:srgbClr>
            </a:solidFill>
          </p:spPr>
        </p:sp>
        <p:sp>
          <p:nvSpPr>
            <p:cNvPr id="10" name="TextBox 10"/>
            <p:cNvSpPr txBox="1"/>
            <p:nvPr/>
          </p:nvSpPr>
          <p:spPr>
            <a:xfrm>
              <a:off x="0" y="-76200"/>
              <a:ext cx="3703322" cy="1318786"/>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095425" y="2628900"/>
            <a:ext cx="12097150" cy="3419475"/>
          </a:xfrm>
          <a:prstGeom prst="rect">
            <a:avLst/>
          </a:prstGeom>
        </p:spPr>
        <p:txBody>
          <a:bodyPr lIns="0" tIns="0" rIns="0" bIns="0" rtlCol="0" anchor="t">
            <a:spAutoFit/>
          </a:bodyPr>
          <a:lstStyle/>
          <a:p>
            <a:pPr marL="0" lvl="0" indent="0" algn="ctr">
              <a:lnSpc>
                <a:spcPts val="5281"/>
              </a:lnSpc>
            </a:pPr>
            <a:r>
              <a:rPr lang="en-US" sz="4401">
                <a:solidFill>
                  <a:srgbClr val="FFFFFF"/>
                </a:solidFill>
                <a:latin typeface="Graphik 1"/>
              </a:rPr>
              <a:t>“We believe people should be able to get pregnant, have a healthy pregnancy and birth, breastfeed, and raise a family in a thriving community living in a dignified and healthy environment.”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B3DB2"/>
        </a:solidFill>
        <a:effectLst/>
      </p:bgPr>
    </p:bg>
    <p:spTree>
      <p:nvGrpSpPr>
        <p:cNvPr id="1" name=""/>
        <p:cNvGrpSpPr/>
        <p:nvPr/>
      </p:nvGrpSpPr>
      <p:grpSpPr>
        <a:xfrm>
          <a:off x="0" y="0"/>
          <a:ext cx="0" cy="0"/>
          <a:chOff x="0" y="0"/>
          <a:chExt cx="0" cy="0"/>
        </a:xfrm>
      </p:grpSpPr>
      <p:sp>
        <p:nvSpPr>
          <p:cNvPr id="2" name="Freeform 2"/>
          <p:cNvSpPr/>
          <p:nvPr/>
        </p:nvSpPr>
        <p:spPr>
          <a:xfrm>
            <a:off x="69797" y="9225457"/>
            <a:ext cx="9152757" cy="1061543"/>
          </a:xfrm>
          <a:custGeom>
            <a:avLst/>
            <a:gdLst/>
            <a:ahLst/>
            <a:cxnLst/>
            <a:rect l="l" t="t" r="r" b="b"/>
            <a:pathLst>
              <a:path w="9152757" h="1061543">
                <a:moveTo>
                  <a:pt x="0" y="0"/>
                </a:moveTo>
                <a:lnTo>
                  <a:pt x="9152757" y="0"/>
                </a:lnTo>
                <a:lnTo>
                  <a:pt x="9152757" y="1061543"/>
                </a:lnTo>
                <a:lnTo>
                  <a:pt x="0" y="1061543"/>
                </a:lnTo>
                <a:lnTo>
                  <a:pt x="0" y="0"/>
                </a:lnTo>
                <a:close/>
              </a:path>
            </a:pathLst>
          </a:custGeom>
          <a:blipFill>
            <a:blip r:embed="rId2"/>
            <a:stretch>
              <a:fillRect/>
            </a:stretch>
          </a:blipFill>
        </p:spPr>
      </p:sp>
      <p:sp>
        <p:nvSpPr>
          <p:cNvPr id="3" name="AutoShape 3"/>
          <p:cNvSpPr/>
          <p:nvPr/>
        </p:nvSpPr>
        <p:spPr>
          <a:xfrm flipV="1">
            <a:off x="-1350" y="9100706"/>
            <a:ext cx="9705642" cy="0"/>
          </a:xfrm>
          <a:prstGeom prst="line">
            <a:avLst/>
          </a:prstGeom>
          <a:ln w="38100" cap="flat">
            <a:solidFill>
              <a:srgbClr val="FFFFFF"/>
            </a:solidFill>
            <a:prstDash val="solid"/>
            <a:headEnd type="none" w="sm" len="sm"/>
            <a:tailEnd type="none" w="sm" len="sm"/>
          </a:ln>
        </p:spPr>
      </p:sp>
      <p:sp>
        <p:nvSpPr>
          <p:cNvPr id="4" name="TextBox 4"/>
          <p:cNvSpPr txBox="1"/>
          <p:nvPr/>
        </p:nvSpPr>
        <p:spPr>
          <a:xfrm>
            <a:off x="303971" y="3231699"/>
            <a:ext cx="11192112" cy="5372254"/>
          </a:xfrm>
          <a:prstGeom prst="rect">
            <a:avLst/>
          </a:prstGeom>
        </p:spPr>
        <p:txBody>
          <a:bodyPr lIns="0" tIns="0" rIns="0" bIns="0" rtlCol="0" anchor="t">
            <a:spAutoFit/>
          </a:bodyPr>
          <a:lstStyle/>
          <a:p>
            <a:pPr>
              <a:lnSpc>
                <a:spcPts val="3867"/>
              </a:lnSpc>
            </a:pPr>
            <a:r>
              <a:rPr lang="en-US" sz="2648" spc="203">
                <a:solidFill>
                  <a:srgbClr val="FFFFFF"/>
                </a:solidFill>
                <a:latin typeface="Graphik 3"/>
              </a:rPr>
              <a:t>Data and key research connecting inequitable maternal and infant health outcomes and environmental health threats are presented.</a:t>
            </a:r>
          </a:p>
          <a:p>
            <a:pPr marL="1143833" lvl="2" indent="-381278">
              <a:lnSpc>
                <a:spcPts val="3867"/>
              </a:lnSpc>
              <a:buFont typeface="Arial"/>
              <a:buChar char="⚬"/>
            </a:pPr>
            <a:r>
              <a:rPr lang="en-US" sz="2648" spc="203">
                <a:solidFill>
                  <a:srgbClr val="FFFFFF"/>
                </a:solidFill>
                <a:latin typeface="Graphik 3"/>
              </a:rPr>
              <a:t>Air pollution</a:t>
            </a:r>
          </a:p>
          <a:p>
            <a:pPr marL="1143833" lvl="2" indent="-381278">
              <a:lnSpc>
                <a:spcPts val="3867"/>
              </a:lnSpc>
              <a:buFont typeface="Arial"/>
              <a:buChar char="⚬"/>
            </a:pPr>
            <a:r>
              <a:rPr lang="en-US" sz="2648" spc="203">
                <a:solidFill>
                  <a:srgbClr val="FFFFFF"/>
                </a:solidFill>
                <a:latin typeface="Graphik 3"/>
              </a:rPr>
              <a:t>Extreme heat</a:t>
            </a:r>
          </a:p>
          <a:p>
            <a:pPr marL="1143833" lvl="2" indent="-381278">
              <a:lnSpc>
                <a:spcPts val="3867"/>
              </a:lnSpc>
              <a:buFont typeface="Arial"/>
              <a:buChar char="⚬"/>
            </a:pPr>
            <a:r>
              <a:rPr lang="en-US" sz="2648" spc="203">
                <a:solidFill>
                  <a:srgbClr val="FFFFFF"/>
                </a:solidFill>
                <a:latin typeface="Graphik 3"/>
              </a:rPr>
              <a:t>Disasters and displacement</a:t>
            </a:r>
          </a:p>
          <a:p>
            <a:pPr marL="1143833" lvl="2" indent="-381278">
              <a:lnSpc>
                <a:spcPts val="3867"/>
              </a:lnSpc>
              <a:buFont typeface="Arial"/>
              <a:buChar char="⚬"/>
            </a:pPr>
            <a:r>
              <a:rPr lang="en-US" sz="2648" spc="203">
                <a:solidFill>
                  <a:srgbClr val="FFFFFF"/>
                </a:solidFill>
                <a:latin typeface="Graphik 3"/>
              </a:rPr>
              <a:t>Cosmetics</a:t>
            </a:r>
          </a:p>
          <a:p>
            <a:pPr marL="1143833" lvl="2" indent="-381278">
              <a:lnSpc>
                <a:spcPts val="3867"/>
              </a:lnSpc>
              <a:buFont typeface="Arial"/>
              <a:buChar char="⚬"/>
            </a:pPr>
            <a:r>
              <a:rPr lang="en-US" sz="2648" spc="203">
                <a:solidFill>
                  <a:srgbClr val="FFFFFF"/>
                </a:solidFill>
                <a:latin typeface="Graphik 3"/>
              </a:rPr>
              <a:t>Fossil fuel lifecycle</a:t>
            </a:r>
          </a:p>
          <a:p>
            <a:pPr>
              <a:lnSpc>
                <a:spcPts val="3867"/>
              </a:lnSpc>
            </a:pPr>
            <a:endParaRPr lang="en-US" sz="2648" spc="203">
              <a:solidFill>
                <a:srgbClr val="FFFFFF"/>
              </a:solidFill>
              <a:latin typeface="Graphik 3"/>
            </a:endParaRPr>
          </a:p>
          <a:p>
            <a:pPr>
              <a:lnSpc>
                <a:spcPts val="3867"/>
              </a:lnSpc>
            </a:pPr>
            <a:r>
              <a:rPr lang="en-US" sz="2648" spc="203">
                <a:solidFill>
                  <a:srgbClr val="FFFFFF"/>
                </a:solidFill>
                <a:latin typeface="Graphik 3"/>
              </a:rPr>
              <a:t>Full report includes key recommendations, examples, and resource lists.</a:t>
            </a:r>
          </a:p>
        </p:txBody>
      </p:sp>
      <p:grpSp>
        <p:nvGrpSpPr>
          <p:cNvPr id="5" name="Group 5"/>
          <p:cNvGrpSpPr/>
          <p:nvPr/>
        </p:nvGrpSpPr>
        <p:grpSpPr>
          <a:xfrm rot="-497687">
            <a:off x="12091714" y="3303816"/>
            <a:ext cx="5439772" cy="5872829"/>
            <a:chOff x="0" y="0"/>
            <a:chExt cx="7253030" cy="7830438"/>
          </a:xfrm>
        </p:grpSpPr>
        <p:sp>
          <p:nvSpPr>
            <p:cNvPr id="6" name="Freeform 6"/>
            <p:cNvSpPr/>
            <p:nvPr/>
          </p:nvSpPr>
          <p:spPr>
            <a:xfrm>
              <a:off x="0" y="0"/>
              <a:ext cx="4381681" cy="5670410"/>
            </a:xfrm>
            <a:custGeom>
              <a:avLst/>
              <a:gdLst/>
              <a:ahLst/>
              <a:cxnLst/>
              <a:rect l="l" t="t" r="r" b="b"/>
              <a:pathLst>
                <a:path w="4381681" h="5670410">
                  <a:moveTo>
                    <a:pt x="0" y="0"/>
                  </a:moveTo>
                  <a:lnTo>
                    <a:pt x="4381681" y="0"/>
                  </a:lnTo>
                  <a:lnTo>
                    <a:pt x="4381681" y="5670410"/>
                  </a:lnTo>
                  <a:lnTo>
                    <a:pt x="0" y="5670410"/>
                  </a:lnTo>
                  <a:lnTo>
                    <a:pt x="0" y="0"/>
                  </a:lnTo>
                  <a:close/>
                </a:path>
              </a:pathLst>
            </a:custGeom>
            <a:blipFill>
              <a:blip r:embed="rId3"/>
              <a:stretch>
                <a:fillRect/>
              </a:stretch>
            </a:blipFill>
          </p:spPr>
        </p:sp>
        <p:sp>
          <p:nvSpPr>
            <p:cNvPr id="7" name="Freeform 7"/>
            <p:cNvSpPr/>
            <p:nvPr/>
          </p:nvSpPr>
          <p:spPr>
            <a:xfrm>
              <a:off x="680509" y="620019"/>
              <a:ext cx="4381681" cy="5670410"/>
            </a:xfrm>
            <a:custGeom>
              <a:avLst/>
              <a:gdLst/>
              <a:ahLst/>
              <a:cxnLst/>
              <a:rect l="l" t="t" r="r" b="b"/>
              <a:pathLst>
                <a:path w="4381681" h="5670410">
                  <a:moveTo>
                    <a:pt x="0" y="0"/>
                  </a:moveTo>
                  <a:lnTo>
                    <a:pt x="4381680" y="0"/>
                  </a:lnTo>
                  <a:lnTo>
                    <a:pt x="4381680" y="5670410"/>
                  </a:lnTo>
                  <a:lnTo>
                    <a:pt x="0" y="5670410"/>
                  </a:lnTo>
                  <a:lnTo>
                    <a:pt x="0" y="0"/>
                  </a:lnTo>
                  <a:close/>
                </a:path>
              </a:pathLst>
            </a:custGeom>
            <a:blipFill>
              <a:blip r:embed="rId4"/>
              <a:stretch>
                <a:fillRect/>
              </a:stretch>
            </a:blipFill>
          </p:spPr>
        </p:sp>
        <p:sp>
          <p:nvSpPr>
            <p:cNvPr id="8" name="Freeform 8"/>
            <p:cNvSpPr/>
            <p:nvPr/>
          </p:nvSpPr>
          <p:spPr>
            <a:xfrm>
              <a:off x="1391262" y="1131704"/>
              <a:ext cx="4381681" cy="5670410"/>
            </a:xfrm>
            <a:custGeom>
              <a:avLst/>
              <a:gdLst/>
              <a:ahLst/>
              <a:cxnLst/>
              <a:rect l="l" t="t" r="r" b="b"/>
              <a:pathLst>
                <a:path w="4381681" h="5670410">
                  <a:moveTo>
                    <a:pt x="0" y="0"/>
                  </a:moveTo>
                  <a:lnTo>
                    <a:pt x="4381681" y="0"/>
                  </a:lnTo>
                  <a:lnTo>
                    <a:pt x="4381681" y="5670410"/>
                  </a:lnTo>
                  <a:lnTo>
                    <a:pt x="0" y="5670410"/>
                  </a:lnTo>
                  <a:lnTo>
                    <a:pt x="0" y="0"/>
                  </a:lnTo>
                  <a:close/>
                </a:path>
              </a:pathLst>
            </a:custGeom>
            <a:blipFill>
              <a:blip r:embed="rId5"/>
              <a:stretch>
                <a:fillRect/>
              </a:stretch>
            </a:blipFill>
          </p:spPr>
        </p:sp>
        <p:sp>
          <p:nvSpPr>
            <p:cNvPr id="9" name="Freeform 9"/>
            <p:cNvSpPr/>
            <p:nvPr/>
          </p:nvSpPr>
          <p:spPr>
            <a:xfrm>
              <a:off x="2190840" y="1600499"/>
              <a:ext cx="4381681" cy="5670410"/>
            </a:xfrm>
            <a:custGeom>
              <a:avLst/>
              <a:gdLst/>
              <a:ahLst/>
              <a:cxnLst/>
              <a:rect l="l" t="t" r="r" b="b"/>
              <a:pathLst>
                <a:path w="4381681" h="5670410">
                  <a:moveTo>
                    <a:pt x="0" y="0"/>
                  </a:moveTo>
                  <a:lnTo>
                    <a:pt x="4381681" y="0"/>
                  </a:lnTo>
                  <a:lnTo>
                    <a:pt x="4381681" y="5670410"/>
                  </a:lnTo>
                  <a:lnTo>
                    <a:pt x="0" y="5670410"/>
                  </a:lnTo>
                  <a:lnTo>
                    <a:pt x="0" y="0"/>
                  </a:lnTo>
                  <a:close/>
                </a:path>
              </a:pathLst>
            </a:custGeom>
            <a:blipFill>
              <a:blip r:embed="rId6"/>
              <a:stretch>
                <a:fillRect/>
              </a:stretch>
            </a:blipFill>
          </p:spPr>
        </p:sp>
        <p:sp>
          <p:nvSpPr>
            <p:cNvPr id="10" name="Freeform 10"/>
            <p:cNvSpPr/>
            <p:nvPr/>
          </p:nvSpPr>
          <p:spPr>
            <a:xfrm>
              <a:off x="2871349" y="2160028"/>
              <a:ext cx="4381681" cy="5670410"/>
            </a:xfrm>
            <a:custGeom>
              <a:avLst/>
              <a:gdLst/>
              <a:ahLst/>
              <a:cxnLst/>
              <a:rect l="l" t="t" r="r" b="b"/>
              <a:pathLst>
                <a:path w="4381681" h="5670410">
                  <a:moveTo>
                    <a:pt x="0" y="0"/>
                  </a:moveTo>
                  <a:lnTo>
                    <a:pt x="4381681" y="0"/>
                  </a:lnTo>
                  <a:lnTo>
                    <a:pt x="4381681" y="5670410"/>
                  </a:lnTo>
                  <a:lnTo>
                    <a:pt x="0" y="5670410"/>
                  </a:lnTo>
                  <a:lnTo>
                    <a:pt x="0" y="0"/>
                  </a:lnTo>
                  <a:close/>
                </a:path>
              </a:pathLst>
            </a:custGeom>
            <a:blipFill>
              <a:blip r:embed="rId7"/>
              <a:stretch>
                <a:fillRect/>
              </a:stretch>
            </a:blipFill>
          </p:spPr>
        </p:sp>
      </p:grpSp>
      <p:sp>
        <p:nvSpPr>
          <p:cNvPr id="11" name="TextBox 11"/>
          <p:cNvSpPr txBox="1"/>
          <p:nvPr/>
        </p:nvSpPr>
        <p:spPr>
          <a:xfrm>
            <a:off x="303971" y="-94494"/>
            <a:ext cx="17586722" cy="2821368"/>
          </a:xfrm>
          <a:prstGeom prst="rect">
            <a:avLst/>
          </a:prstGeom>
        </p:spPr>
        <p:txBody>
          <a:bodyPr lIns="0" tIns="0" rIns="0" bIns="0" rtlCol="0" anchor="t">
            <a:spAutoFit/>
          </a:bodyPr>
          <a:lstStyle/>
          <a:p>
            <a:pPr>
              <a:lnSpc>
                <a:spcPts val="9804"/>
              </a:lnSpc>
            </a:pPr>
            <a:r>
              <a:rPr lang="en-US" sz="7002" u="sng" spc="539">
                <a:solidFill>
                  <a:srgbClr val="B0BCFF"/>
                </a:solidFill>
                <a:latin typeface="Graphik 1"/>
              </a:rPr>
              <a:t>A Foundational Report</a:t>
            </a:r>
          </a:p>
          <a:p>
            <a:pPr>
              <a:lnSpc>
                <a:spcPts val="5728"/>
              </a:lnSpc>
            </a:pPr>
            <a:r>
              <a:rPr lang="en-US" sz="4092" spc="175">
                <a:solidFill>
                  <a:srgbClr val="FFFFFF"/>
                </a:solidFill>
                <a:latin typeface="Graphik 2"/>
              </a:rPr>
              <a:t>Healthy Environment for a Healthy Start: Promoting environmental justice for equitable birth outcomes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901e6e9-607c-4e47-b9f5-92e898b34736" xsi:nil="true"/>
    <lcf76f155ced4ddcb4097134ff3c332f xmlns="7a02c2c9-e6e8-4cc9-96f9-051886dc6d1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4C02CB4AB80546A3642E1AEC3E21B4" ma:contentTypeVersion="18" ma:contentTypeDescription="Create a new document." ma:contentTypeScope="" ma:versionID="319a44d2315cb246a02ae9489b097e16">
  <xsd:schema xmlns:xsd="http://www.w3.org/2001/XMLSchema" xmlns:xs="http://www.w3.org/2001/XMLSchema" xmlns:p="http://schemas.microsoft.com/office/2006/metadata/properties" xmlns:ns2="7a02c2c9-e6e8-4cc9-96f9-051886dc6d14" xmlns:ns3="c901e6e9-607c-4e47-b9f5-92e898b34736" targetNamespace="http://schemas.microsoft.com/office/2006/metadata/properties" ma:root="true" ma:fieldsID="ae1b1b35359a1f5e01f4703edbf5e54d" ns2:_="" ns3:_="">
    <xsd:import namespace="7a02c2c9-e6e8-4cc9-96f9-051886dc6d14"/>
    <xsd:import namespace="c901e6e9-607c-4e47-b9f5-92e898b3473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02c2c9-e6e8-4cc9-96f9-051886dc6d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8caa0e-5735-42d8-af59-dbf21b935a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01e6e9-607c-4e47-b9f5-92e898b3473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71afee0-4fc1-440a-869b-946dfd6cebf2}" ma:internalName="TaxCatchAll" ma:showField="CatchAllData" ma:web="c901e6e9-607c-4e47-b9f5-92e898b347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1CC356-EE99-41D6-86C5-9C685F3593AF}">
  <ds:schemaRefs>
    <ds:schemaRef ds:uri="http://schemas.microsoft.com/office/2006/metadata/properties"/>
    <ds:schemaRef ds:uri="http://schemas.microsoft.com/office/infopath/2007/PartnerControls"/>
    <ds:schemaRef ds:uri="c901e6e9-607c-4e47-b9f5-92e898b34736"/>
    <ds:schemaRef ds:uri="7a02c2c9-e6e8-4cc9-96f9-051886dc6d14"/>
  </ds:schemaRefs>
</ds:datastoreItem>
</file>

<file path=customXml/itemProps2.xml><?xml version="1.0" encoding="utf-8"?>
<ds:datastoreItem xmlns:ds="http://schemas.openxmlformats.org/officeDocument/2006/customXml" ds:itemID="{68EC84EB-55F4-4C55-99C3-933318E1C8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02c2c9-e6e8-4cc9-96f9-051886dc6d14"/>
    <ds:schemaRef ds:uri="c901e6e9-607c-4e47-b9f5-92e898b347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886738-7FE2-42DA-A120-4AD3891CF8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TotalTime>
  <Words>4431</Words>
  <Application>Microsoft Office PowerPoint</Application>
  <PresentationFormat>Custom</PresentationFormat>
  <Paragraphs>396</Paragraphs>
  <Slides>57</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Open Sans</vt:lpstr>
      <vt:lpstr>Graphik 3</vt:lpstr>
      <vt:lpstr>Graphik 1</vt:lpstr>
      <vt:lpstr>Calibri</vt:lpstr>
      <vt:lpstr>Graphik 2</vt:lpstr>
      <vt:lpstr>Arimo</vt:lpstr>
      <vt:lpstr>Arial</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EJ Report Slide Deck</dc:title>
  <dc:creator>Rivas, Kasey</dc:creator>
  <cp:lastModifiedBy>Rivas, Kasey</cp:lastModifiedBy>
  <cp:revision>3</cp:revision>
  <dcterms:created xsi:type="dcterms:W3CDTF">2006-08-16T00:00:00Z</dcterms:created>
  <dcterms:modified xsi:type="dcterms:W3CDTF">2024-03-14T22:25:02Z</dcterms:modified>
  <dc:identifier>DAFxcKrH6u0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0x010100CB4C02CB4AB80546A3642E1AEC3E21B4</vt:lpwstr>
  </property>
  <property fmtid="{D5CDD505-2E9C-101B-9397-08002B2CF9AE}" pid="3" name="MediaServiceImageTags">
    <vt:lpwstr/>
  </property>
</Properties>
</file>